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22"/>
  </p:notesMasterIdLst>
  <p:sldIdLst>
    <p:sldId id="256" r:id="rId2"/>
    <p:sldId id="257" r:id="rId3"/>
    <p:sldId id="258" r:id="rId4"/>
    <p:sldId id="264" r:id="rId5"/>
    <p:sldId id="259" r:id="rId6"/>
    <p:sldId id="260" r:id="rId7"/>
    <p:sldId id="285" r:id="rId8"/>
    <p:sldId id="265" r:id="rId9"/>
    <p:sldId id="261" r:id="rId10"/>
    <p:sldId id="286" r:id="rId11"/>
    <p:sldId id="266" r:id="rId12"/>
    <p:sldId id="269" r:id="rId13"/>
    <p:sldId id="270" r:id="rId14"/>
    <p:sldId id="271" r:id="rId15"/>
    <p:sldId id="274" r:id="rId16"/>
    <p:sldId id="275" r:id="rId17"/>
    <p:sldId id="277" r:id="rId18"/>
    <p:sldId id="278" r:id="rId19"/>
    <p:sldId id="281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CCB30A-51A6-47A9-B723-5B9B586C06FB}" v="1" dt="2019-08-14T18:17:14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ia S. Silva" userId="e9c7746c-b929-4395-9b65-77bcc4d854cb" providerId="ADAL" clId="{37CCB30A-51A6-47A9-B723-5B9B586C06FB}"/>
    <pc:docChg chg="undo custSel modSld">
      <pc:chgData name="Catia S. Silva" userId="e9c7746c-b929-4395-9b65-77bcc4d854cb" providerId="ADAL" clId="{37CCB30A-51A6-47A9-B723-5B9B586C06FB}" dt="2019-08-14T18:18:33.577" v="67" actId="20577"/>
      <pc:docMkLst>
        <pc:docMk/>
      </pc:docMkLst>
      <pc:sldChg chg="modSp">
        <pc:chgData name="Catia S. Silva" userId="e9c7746c-b929-4395-9b65-77bcc4d854cb" providerId="ADAL" clId="{37CCB30A-51A6-47A9-B723-5B9B586C06FB}" dt="2019-08-14T18:18:33.577" v="67" actId="20577"/>
        <pc:sldMkLst>
          <pc:docMk/>
          <pc:sldMk cId="3251703686" sldId="256"/>
        </pc:sldMkLst>
        <pc:spChg chg="mod">
          <ac:chgData name="Catia S. Silva" userId="e9c7746c-b929-4395-9b65-77bcc4d854cb" providerId="ADAL" clId="{37CCB30A-51A6-47A9-B723-5B9B586C06FB}" dt="2019-08-14T18:18:33.577" v="67" actId="20577"/>
          <ac:spMkLst>
            <pc:docMk/>
            <pc:sldMk cId="3251703686" sldId="256"/>
            <ac:spMk id="2" creationId="{3CFE5535-74CE-438E-8845-FB633EDD4691}"/>
          </ac:spMkLst>
        </pc:spChg>
        <pc:spChg chg="mod">
          <ac:chgData name="Catia S. Silva" userId="e9c7746c-b929-4395-9b65-77bcc4d854cb" providerId="ADAL" clId="{37CCB30A-51A6-47A9-B723-5B9B586C06FB}" dt="2019-08-14T18:18:23.433" v="58" actId="20577"/>
          <ac:spMkLst>
            <pc:docMk/>
            <pc:sldMk cId="3251703686" sldId="256"/>
            <ac:spMk id="3" creationId="{50CB0AC2-AF3E-4ADE-8229-AD982C7B37A9}"/>
          </ac:spMkLst>
        </pc:spChg>
        <pc:picChg chg="mod">
          <ac:chgData name="Catia S. Silva" userId="e9c7746c-b929-4395-9b65-77bcc4d854cb" providerId="ADAL" clId="{37CCB30A-51A6-47A9-B723-5B9B586C06FB}" dt="2019-08-14T18:17:31.078" v="4" actId="1076"/>
          <ac:picMkLst>
            <pc:docMk/>
            <pc:sldMk cId="3251703686" sldId="256"/>
            <ac:picMk id="17" creationId="{1A64FBC8-BAE9-4FF4-B5C9-2CB4E1FA2B3B}"/>
          </ac:picMkLst>
        </pc:picChg>
      </pc:sldChg>
      <pc:sldChg chg="modSp">
        <pc:chgData name="Catia S. Silva" userId="e9c7746c-b929-4395-9b65-77bcc4d854cb" providerId="ADAL" clId="{37CCB30A-51A6-47A9-B723-5B9B586C06FB}" dt="2019-08-14T18:17:16.180" v="1" actId="20577"/>
        <pc:sldMkLst>
          <pc:docMk/>
          <pc:sldMk cId="3775725542" sldId="257"/>
        </pc:sldMkLst>
        <pc:spChg chg="mod">
          <ac:chgData name="Catia S. Silva" userId="e9c7746c-b929-4395-9b65-77bcc4d854cb" providerId="ADAL" clId="{37CCB30A-51A6-47A9-B723-5B9B586C06FB}" dt="2019-08-14T18:17:16.180" v="1" actId="20577"/>
          <ac:spMkLst>
            <pc:docMk/>
            <pc:sldMk cId="3775725542" sldId="257"/>
            <ac:spMk id="3" creationId="{F5EC0545-D2A5-4B32-9586-B1780F4EE8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8E81B-A7EF-4650-B59F-74E0D1AD15C8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FE122-4DD1-4025-9A7D-18692D95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94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80410BC-D82B-4DF8-8CA4-F75316E479EE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97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95BB-A00B-4DDD-BBDB-FFF226D539E6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39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76E5-D99B-4C66-9DB0-B4FDC980FC06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288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B89B-FA5A-4E02-9F62-312FC777C305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9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1C75-24BA-4A01-9882-C234CB458260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865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EFC0-A940-435F-BAE0-4D3389BE3F53}" type="datetime1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18F2-085D-4E4E-BD64-7DA8D03C6E2F}" type="datetime1">
              <a:rPr lang="en-US" smtClean="0"/>
              <a:t>1/3/2020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C7A8-5637-4B24-AC05-49135831620F}" type="datetime1">
              <a:rPr lang="en-US" smtClean="0"/>
              <a:t>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2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0A59-D5C8-4C26-94D4-F32C8E92850B}" type="datetime1">
              <a:rPr lang="en-US" smtClean="0"/>
              <a:t>1/3/2020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43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6607-1ACA-454A-B79E-B46C907DDECE}" type="datetime1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9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E29E-E00F-4AFF-8A1F-DED7F5896FBB}" type="datetime1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32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E09A483-82F9-4EDD-A023-63B4F4FA61D3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4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ooclap.com/SNDEMP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5.gif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30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28.gif"/><Relationship Id="rId7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27.gif"/><Relationship Id="rId4" Type="http://schemas.openxmlformats.org/officeDocument/2006/relationships/image" Target="../media/image26.gif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github.com/a/PEmVkUrE" TargetMode="External"/><Relationship Id="rId2" Type="http://schemas.openxmlformats.org/officeDocument/2006/relationships/hyperlink" Target="https://ufl.instructure.com/courses/395133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hyperlink" Target="https://livebook.manning.com/book/deep-learning-with-pytorch/welcome/v-1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hyperlink" Target="https://www.packtpub.com/free-ebooks/python-machine-learning" TargetMode="Externa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hyperlink" Target="http://www.deeplearningbook.org/" TargetMode="External"/><Relationship Id="rId2" Type="http://schemas.openxmlformats.org/officeDocument/2006/relationships/hyperlink" Target="https://www.microsoft.com/en-us/research/people/cmbishop/#!prml-boo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hyperlink" Target="https://jakevdp.github.io/PythonDataScienceHandbook/" TargetMode="Externa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github.com/a/PEmVkUr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F3BB34A6-31BD-4BBB-A8C8-C3E81A71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E5535-74CE-438E-8845-FB633EDD4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8134" y="640080"/>
            <a:ext cx="6293689" cy="3652405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CB0AC2-AF3E-4ADE-8229-AD982C7B3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1524" y="4460708"/>
            <a:ext cx="6280299" cy="1753175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EEL4930 Machine Learning 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Spring 2020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64FBC8-BAE9-4FF4-B5C9-2CB4E1FA2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7" y="1564912"/>
            <a:ext cx="3865660" cy="3836668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FF4E9B4-BE85-45F4-8672-47D51F14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9640" y="4388141"/>
            <a:ext cx="5852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C301F43F-EC3C-468D-9BA1-CB0BE62AD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986" y="5401580"/>
            <a:ext cx="2896837" cy="69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03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DC01-A741-4DDD-8958-80490BEC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72631-FE3E-4CF5-BADD-25208EC0A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www.wooclap.com/</a:t>
            </a:r>
            <a:r>
              <a:rPr lang="en-US" b="1" dirty="0">
                <a:hlinkClick r:id="rId2"/>
              </a:rPr>
              <a:t>SNDEMP</a:t>
            </a:r>
            <a:r>
              <a:rPr lang="en-US" b="1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7BF5B-C26D-47A0-96BB-E1C00F3FC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16590-834F-41C5-8F01-13FC1DE8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87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67BA-B135-4926-9D68-0AD45B61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9407"/>
            <a:ext cx="9720072" cy="1499616"/>
          </a:xfrm>
        </p:spPr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D61BC-7A73-48D5-B513-F398AA174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Artificial Intelligence = Machine Learning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Is Machine Learning an Algorithm?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One definition of </a:t>
            </a:r>
            <a:r>
              <a:rPr lang="en-US" b="1" dirty="0"/>
              <a:t>Machine Learning</a:t>
            </a:r>
            <a:r>
              <a:rPr lang="en-US" dirty="0"/>
              <a:t>: study of algorithms that learn from experience/data to make (intelligent) decisions.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e.g. understand cloud patterns in order to design off-grid solar systems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While </a:t>
            </a:r>
            <a:r>
              <a:rPr lang="en-US" b="1" dirty="0"/>
              <a:t>Artificial Intelligence </a:t>
            </a:r>
            <a:r>
              <a:rPr lang="en-US" dirty="0"/>
              <a:t>is the study of intelligent systems that carry out logic, planning, search, probabilistic reasoning, </a:t>
            </a:r>
            <a:r>
              <a:rPr lang="en-US" b="1" dirty="0"/>
              <a:t>learning from experience</a:t>
            </a:r>
            <a:r>
              <a:rPr lang="en-US" dirty="0"/>
              <a:t>, interact with other agents,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e.g. Alexa by Amazon, speech recognition &amp; translation, AlphaGo by Google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75A48-B23B-4810-93E5-2F896AE98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88D31-D9BC-407D-B57D-7C9EA864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11</a:t>
            </a:fld>
            <a:endParaRPr lang="en-US"/>
          </a:p>
        </p:txBody>
      </p:sp>
      <p:pic>
        <p:nvPicPr>
          <p:cNvPr id="5122" name="Picture 2" descr="Image result for artificial intelligence vs machine learning">
            <a:extLst>
              <a:ext uri="{FF2B5EF4-FFF2-40B4-BE49-F238E27FC236}">
                <a16:creationId xmlns:a16="http://schemas.microsoft.com/office/drawing/2014/main" id="{1A8FA7B2-FD75-44B7-8C22-97F5D5AC7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661" y="585216"/>
            <a:ext cx="4043881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92C0-E3FD-4726-AF25-BDC0E180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Sub-Areas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77A22-1B94-4F0A-ADA7-544D6B8FB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Supervised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Unsupervised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Neural Networks &amp; Deep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Semi-supervised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Reinforcement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Active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Transfer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Structured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Associative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06685-CF12-445F-B912-D7D662D5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9B044-ABE4-4501-93CF-939AEC876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4AC85-3EE0-43EB-8AC9-3E4176EE73F3}"/>
              </a:ext>
            </a:extLst>
          </p:cNvPr>
          <p:cNvSpPr/>
          <p:nvPr/>
        </p:nvSpPr>
        <p:spPr>
          <a:xfrm>
            <a:off x="942975" y="2286000"/>
            <a:ext cx="5248275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85253E-5081-47CA-8288-01C88C18C6B4}"/>
              </a:ext>
            </a:extLst>
          </p:cNvPr>
          <p:cNvSpPr/>
          <p:nvPr/>
        </p:nvSpPr>
        <p:spPr>
          <a:xfrm>
            <a:off x="942975" y="3125243"/>
            <a:ext cx="5248275" cy="303757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3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3F45CC-896A-44CA-AF88-D8801EA5DB53}"/>
              </a:ext>
            </a:extLst>
          </p:cNvPr>
          <p:cNvCxnSpPr>
            <a:cxnSpLocks/>
          </p:cNvCxnSpPr>
          <p:nvPr/>
        </p:nvCxnSpPr>
        <p:spPr>
          <a:xfrm flipV="1">
            <a:off x="4095101" y="1977181"/>
            <a:ext cx="1472143" cy="3522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01F68F-3468-42B3-9F12-ED382302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 Learning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E8000-F422-4C2C-936F-1EA495E07A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353" y="2207886"/>
                <a:ext cx="2567687" cy="4479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Observed Data,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E8000-F422-4C2C-936F-1EA495E07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353" y="2207886"/>
                <a:ext cx="2567687" cy="447936"/>
              </a:xfrm>
              <a:blipFill>
                <a:blip r:embed="rId2"/>
                <a:stretch>
                  <a:fillRect l="-4988" t="-17568"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0BF89-6B9B-4927-ADAA-54D756BC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7AF54-028E-4C37-9BCF-3423C0403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 descr="Image result for health data">
            <a:extLst>
              <a:ext uri="{FF2B5EF4-FFF2-40B4-BE49-F238E27FC236}">
                <a16:creationId xmlns:a16="http://schemas.microsoft.com/office/drawing/2014/main" id="{807925D5-F1CE-4B1C-9AA8-5AAC93A43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0" r="20290"/>
          <a:stretch/>
        </p:blipFill>
        <p:spPr bwMode="auto">
          <a:xfrm>
            <a:off x="686129" y="2573582"/>
            <a:ext cx="1532248" cy="16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B6BC9BA-29B4-4A8C-917E-42D022908A79}"/>
              </a:ext>
            </a:extLst>
          </p:cNvPr>
          <p:cNvSpPr/>
          <p:nvPr/>
        </p:nvSpPr>
        <p:spPr>
          <a:xfrm>
            <a:off x="33139" y="1822340"/>
            <a:ext cx="2747772" cy="2544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320312-DD7E-477C-B712-5C311F464D40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 flipV="1">
            <a:off x="2780911" y="3009766"/>
            <a:ext cx="947224" cy="8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4DC0D3-5C5D-4F5D-9BE7-DDD3D48EBB52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6444587" y="2775264"/>
            <a:ext cx="13051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A2BFD4-E001-4CDA-BB42-446F58550DA4}"/>
                  </a:ext>
                </a:extLst>
              </p:cNvPr>
              <p:cNvSpPr/>
              <p:nvPr/>
            </p:nvSpPr>
            <p:spPr>
              <a:xfrm>
                <a:off x="3728135" y="2259960"/>
                <a:ext cx="2701601" cy="14996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MAPPER</a:t>
                </a:r>
              </a:p>
              <a:p>
                <a:pPr algn="ctr"/>
                <a:r>
                  <a:rPr lang="en-US" dirty="0"/>
                  <a:t>Output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(“What is the rule/model to learn the Desired output from X?”)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A2BFD4-E001-4CDA-BB42-446F58550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135" y="2259960"/>
                <a:ext cx="2701601" cy="1499611"/>
              </a:xfrm>
              <a:prstGeom prst="rect">
                <a:avLst/>
              </a:prstGeom>
              <a:blipFill>
                <a:blip r:embed="rId4"/>
                <a:stretch>
                  <a:fillRect l="-1570" t="-803" r="-3587" b="-4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0F446BC-4612-4242-A220-415B1639C998}"/>
              </a:ext>
            </a:extLst>
          </p:cNvPr>
          <p:cNvSpPr/>
          <p:nvPr/>
        </p:nvSpPr>
        <p:spPr>
          <a:xfrm>
            <a:off x="3578923" y="1919249"/>
            <a:ext cx="7258411" cy="45085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2C4481F-D66D-48F6-B373-DEA891C79E46}"/>
              </a:ext>
            </a:extLst>
          </p:cNvPr>
          <p:cNvSpPr txBox="1">
            <a:spLocks/>
          </p:cNvSpPr>
          <p:nvPr/>
        </p:nvSpPr>
        <p:spPr>
          <a:xfrm>
            <a:off x="381000" y="4294435"/>
            <a:ext cx="3175870" cy="231342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dirty="0"/>
              <a:t>Example: 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dirty="0"/>
              <a:t>Observed data – vital signs, blood tests and electrocardiogram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dirty="0"/>
              <a:t>Desired output – heart attack diagnosis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CBB572-15AB-4D4F-8DA6-FBBD0C51E45A}"/>
              </a:ext>
            </a:extLst>
          </p:cNvPr>
          <p:cNvCxnSpPr/>
          <p:nvPr/>
        </p:nvCxnSpPr>
        <p:spPr>
          <a:xfrm>
            <a:off x="7929444" y="1802351"/>
            <a:ext cx="0" cy="81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E587F1C-3EB3-44C4-B791-40475DB8D6FB}"/>
                  </a:ext>
                </a:extLst>
              </p:cNvPr>
              <p:cNvSpPr/>
              <p:nvPr/>
            </p:nvSpPr>
            <p:spPr>
              <a:xfrm>
                <a:off x="6823655" y="1371464"/>
                <a:ext cx="2372614" cy="4308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Desired output,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E587F1C-3EB3-44C4-B791-40475DB8D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655" y="1371464"/>
                <a:ext cx="2372614" cy="430887"/>
              </a:xfrm>
              <a:prstGeom prst="rect">
                <a:avLst/>
              </a:prstGeom>
              <a:blipFill>
                <a:blip r:embed="rId5"/>
                <a:stretch>
                  <a:fillRect l="-3333" t="-9859" b="-267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7F231AA-B0A4-4D29-88A9-3A2C08AAACB0}"/>
              </a:ext>
            </a:extLst>
          </p:cNvPr>
          <p:cNvSpPr/>
          <p:nvPr/>
        </p:nvSpPr>
        <p:spPr>
          <a:xfrm>
            <a:off x="7749750" y="2609755"/>
            <a:ext cx="380999" cy="331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D61628-16E2-4C01-A6CA-78B57967172C}"/>
              </a:ext>
            </a:extLst>
          </p:cNvPr>
          <p:cNvSpPr/>
          <p:nvPr/>
        </p:nvSpPr>
        <p:spPr>
          <a:xfrm>
            <a:off x="7473289" y="2693350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A3AC63-A5C0-451D-8194-B3D570EE37FC}"/>
              </a:ext>
            </a:extLst>
          </p:cNvPr>
          <p:cNvSpPr/>
          <p:nvPr/>
        </p:nvSpPr>
        <p:spPr>
          <a:xfrm>
            <a:off x="7934535" y="231450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0ED324-95D1-498A-9562-9F24FE7B8A75}"/>
              </a:ext>
            </a:extLst>
          </p:cNvPr>
          <p:cNvSpPr/>
          <p:nvPr/>
        </p:nvSpPr>
        <p:spPr>
          <a:xfrm>
            <a:off x="6454112" y="2480108"/>
            <a:ext cx="1072279" cy="369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607CC6-3FF6-4E2D-88DB-D5673754771A}"/>
              </a:ext>
            </a:extLst>
          </p:cNvPr>
          <p:cNvCxnSpPr>
            <a:stCxn id="27" idx="6"/>
          </p:cNvCxnSpPr>
          <p:nvPr/>
        </p:nvCxnSpPr>
        <p:spPr>
          <a:xfrm flipV="1">
            <a:off x="8130749" y="2775264"/>
            <a:ext cx="142327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ABF1548-60A1-47CF-B69D-48AD1FED62D6}"/>
              </a:ext>
            </a:extLst>
          </p:cNvPr>
          <p:cNvSpPr/>
          <p:nvPr/>
        </p:nvSpPr>
        <p:spPr>
          <a:xfrm>
            <a:off x="8229663" y="2470584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Error = Desired - Output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BE60E4-A1EA-45D8-A188-7671D9C461B5}"/>
              </a:ext>
            </a:extLst>
          </p:cNvPr>
          <p:cNvCxnSpPr/>
          <p:nvPr/>
        </p:nvCxnSpPr>
        <p:spPr>
          <a:xfrm>
            <a:off x="9539169" y="2823370"/>
            <a:ext cx="0" cy="776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62BB2C5-E9F4-4174-ABB1-2C182E888E19}"/>
              </a:ext>
            </a:extLst>
          </p:cNvPr>
          <p:cNvSpPr/>
          <p:nvPr/>
        </p:nvSpPr>
        <p:spPr>
          <a:xfrm>
            <a:off x="8558097" y="3630961"/>
            <a:ext cx="1949507" cy="1095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 Function</a:t>
            </a:r>
          </a:p>
          <a:p>
            <a:pPr algn="ctr"/>
            <a:r>
              <a:rPr lang="en-US" dirty="0"/>
              <a:t>(“How good was the Output?”)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3B5342C-B00E-4062-A1E1-77C26086F0F6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9532851" y="4726336"/>
            <a:ext cx="6318" cy="773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ADF4874-4079-4866-8C0E-951369B3CA3B}"/>
              </a:ext>
            </a:extLst>
          </p:cNvPr>
          <p:cNvCxnSpPr>
            <a:cxnSpLocks/>
          </p:cNvCxnSpPr>
          <p:nvPr/>
        </p:nvCxnSpPr>
        <p:spPr>
          <a:xfrm flipH="1">
            <a:off x="7589662" y="5537996"/>
            <a:ext cx="1949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5FDFBB7-8571-4886-B5DE-0B967B90FBBC}"/>
              </a:ext>
            </a:extLst>
          </p:cNvPr>
          <p:cNvSpPr/>
          <p:nvPr/>
        </p:nvSpPr>
        <p:spPr>
          <a:xfrm>
            <a:off x="5186149" y="4928428"/>
            <a:ext cx="2336837" cy="11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 Algorithm</a:t>
            </a:r>
          </a:p>
          <a:p>
            <a:pPr algn="ctr"/>
            <a:r>
              <a:rPr lang="en-US" dirty="0"/>
              <a:t>(“What can we change to make the Output better?”)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FD3DCD-2930-41DD-BC63-95303D3E7B53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95101" y="5499896"/>
            <a:ext cx="1091048" cy="7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DE643966-FC29-4D59-8D4D-3C0762212675}"/>
              </a:ext>
            </a:extLst>
          </p:cNvPr>
          <p:cNvSpPr/>
          <p:nvPr/>
        </p:nvSpPr>
        <p:spPr>
          <a:xfrm>
            <a:off x="8027426" y="6086293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SUPERVISED LEARNING</a:t>
            </a: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BB0D0C89-2813-4BC5-A55C-3FA10F595E0D}"/>
              </a:ext>
            </a:extLst>
          </p:cNvPr>
          <p:cNvSpPr/>
          <p:nvPr/>
        </p:nvSpPr>
        <p:spPr>
          <a:xfrm>
            <a:off x="6672144" y="1282319"/>
            <a:ext cx="2714625" cy="55296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CD4E4F88-66E8-4DE3-A04D-A5620F828F3C}"/>
              </a:ext>
            </a:extLst>
          </p:cNvPr>
          <p:cNvCxnSpPr>
            <a:cxnSpLocks/>
          </p:cNvCxnSpPr>
          <p:nvPr/>
        </p:nvCxnSpPr>
        <p:spPr>
          <a:xfrm flipH="1" flipV="1">
            <a:off x="7401336" y="2207152"/>
            <a:ext cx="1" cy="56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637345F2-A287-44AD-814C-E35AB9880CD0}"/>
              </a:ext>
            </a:extLst>
          </p:cNvPr>
          <p:cNvCxnSpPr>
            <a:cxnSpLocks/>
          </p:cNvCxnSpPr>
          <p:nvPr/>
        </p:nvCxnSpPr>
        <p:spPr>
          <a:xfrm>
            <a:off x="7410861" y="2207152"/>
            <a:ext cx="3555672" cy="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253D5363-330E-492F-96EF-F45DB15298E2}"/>
              </a:ext>
            </a:extLst>
          </p:cNvPr>
          <p:cNvSpPr/>
          <p:nvPr/>
        </p:nvSpPr>
        <p:spPr>
          <a:xfrm>
            <a:off x="10957008" y="1984653"/>
            <a:ext cx="1201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1713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/>
      <p:bldP spid="27" grpId="0" animBg="1"/>
      <p:bldP spid="30" grpId="0"/>
      <p:bldP spid="33" grpId="0"/>
      <p:bldP spid="34" grpId="0"/>
      <p:bldP spid="37" grpId="0"/>
      <p:bldP spid="39" grpId="0" animBg="1"/>
      <p:bldP spid="45" grpId="0" animBg="1"/>
      <p:bldP spid="1025" grpId="0"/>
      <p:bldP spid="10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C462-C24A-4852-AA5D-0AB81CA2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52E99-E749-4EE8-8B71-14018EFD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2FE8D-B428-44BF-B7D2-4B078AFA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337BCD-27A7-4C17-9902-36C5A62393E2}"/>
              </a:ext>
            </a:extLst>
          </p:cNvPr>
          <p:cNvSpPr txBox="1">
            <a:spLocks/>
          </p:cNvSpPr>
          <p:nvPr/>
        </p:nvSpPr>
        <p:spPr>
          <a:xfrm>
            <a:off x="635727" y="3084111"/>
            <a:ext cx="2171953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Observed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C996FF-E868-4C9F-832D-014BF419E064}"/>
              </a:ext>
            </a:extLst>
          </p:cNvPr>
          <p:cNvCxnSpPr>
            <a:cxnSpLocks/>
          </p:cNvCxnSpPr>
          <p:nvPr/>
        </p:nvCxnSpPr>
        <p:spPr>
          <a:xfrm>
            <a:off x="713094" y="3532047"/>
            <a:ext cx="1894434" cy="13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647807-ABFE-4A3F-8C98-29A878B0D788}"/>
              </a:ext>
            </a:extLst>
          </p:cNvPr>
          <p:cNvCxnSpPr>
            <a:cxnSpLocks/>
          </p:cNvCxnSpPr>
          <p:nvPr/>
        </p:nvCxnSpPr>
        <p:spPr>
          <a:xfrm flipV="1">
            <a:off x="9991319" y="3642622"/>
            <a:ext cx="1619944" cy="1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EA2D673-BE39-42D6-8A3E-25BDB698392A}"/>
              </a:ext>
            </a:extLst>
          </p:cNvPr>
          <p:cNvSpPr txBox="1">
            <a:spLocks/>
          </p:cNvSpPr>
          <p:nvPr/>
        </p:nvSpPr>
        <p:spPr>
          <a:xfrm>
            <a:off x="9962891" y="3282440"/>
            <a:ext cx="2133575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Output</a:t>
            </a:r>
          </a:p>
        </p:txBody>
      </p:sp>
      <p:pic>
        <p:nvPicPr>
          <p:cNvPr id="2050" name="Picture 2" descr="Image result for music sheet beethoven no 9">
            <a:extLst>
              <a:ext uri="{FF2B5EF4-FFF2-40B4-BE49-F238E27FC236}">
                <a16:creationId xmlns:a16="http://schemas.microsoft.com/office/drawing/2014/main" id="{15466B7A-9438-4850-96F1-F21C9F3EF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975"/>
          <a:stretch/>
        </p:blipFill>
        <p:spPr bwMode="auto">
          <a:xfrm>
            <a:off x="3039067" y="2386168"/>
            <a:ext cx="2219385" cy="11202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usic sheet beethoven">
            <a:extLst>
              <a:ext uri="{FF2B5EF4-FFF2-40B4-BE49-F238E27FC236}">
                <a16:creationId xmlns:a16="http://schemas.microsoft.com/office/drawing/2014/main" id="{D2D25060-540E-4D99-B1CB-55017F90D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03"/>
          <a:stretch/>
        </p:blipFill>
        <p:spPr bwMode="auto">
          <a:xfrm>
            <a:off x="7877463" y="2386168"/>
            <a:ext cx="1809750" cy="12691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usic sheet beethoven">
            <a:extLst>
              <a:ext uri="{FF2B5EF4-FFF2-40B4-BE49-F238E27FC236}">
                <a16:creationId xmlns:a16="http://schemas.microsoft.com/office/drawing/2014/main" id="{25DE2B44-38CB-4DDE-BD2A-33DB6552E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3759" r="5175" b="62248"/>
          <a:stretch/>
        </p:blipFill>
        <p:spPr bwMode="auto">
          <a:xfrm>
            <a:off x="5323194" y="3947750"/>
            <a:ext cx="2424423" cy="130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DD64A7-EF98-448E-9384-8570725A022D}"/>
              </a:ext>
            </a:extLst>
          </p:cNvPr>
          <p:cNvSpPr/>
          <p:nvPr/>
        </p:nvSpPr>
        <p:spPr>
          <a:xfrm>
            <a:off x="2769192" y="2221991"/>
            <a:ext cx="7127571" cy="320367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125924D-5359-4B68-B8A6-EEE352E37322}"/>
              </a:ext>
            </a:extLst>
          </p:cNvPr>
          <p:cNvSpPr txBox="1">
            <a:spLocks/>
          </p:cNvSpPr>
          <p:nvPr/>
        </p:nvSpPr>
        <p:spPr>
          <a:xfrm>
            <a:off x="713095" y="3642547"/>
            <a:ext cx="2056097" cy="581682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dirty="0"/>
              <a:t>e.g. musical piece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38A40D1-730D-440C-A237-43A6CEC1F7A6}"/>
              </a:ext>
            </a:extLst>
          </p:cNvPr>
          <p:cNvSpPr txBox="1">
            <a:spLocks/>
          </p:cNvSpPr>
          <p:nvPr/>
        </p:nvSpPr>
        <p:spPr>
          <a:xfrm>
            <a:off x="9734503" y="3721606"/>
            <a:ext cx="2133575" cy="69531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sz="2000" dirty="0"/>
              <a:t>e.g. Musical Composer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93DAD1-9127-4FEF-94E9-8B9284E4D86C}"/>
              </a:ext>
            </a:extLst>
          </p:cNvPr>
          <p:cNvSpPr/>
          <p:nvPr/>
        </p:nvSpPr>
        <p:spPr>
          <a:xfrm>
            <a:off x="5080592" y="1788826"/>
            <a:ext cx="26670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CLASSIFICATION</a:t>
            </a:r>
          </a:p>
        </p:txBody>
      </p:sp>
      <p:pic>
        <p:nvPicPr>
          <p:cNvPr id="2056" name="Picture 8" descr="Image result for music sheet tchaikovsky">
            <a:extLst>
              <a:ext uri="{FF2B5EF4-FFF2-40B4-BE49-F238E27FC236}">
                <a16:creationId xmlns:a16="http://schemas.microsoft.com/office/drawing/2014/main" id="{D67E68BA-49CB-4378-8A6E-61D6432D8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611" r="5372" b="54761"/>
          <a:stretch/>
        </p:blipFill>
        <p:spPr bwMode="auto">
          <a:xfrm>
            <a:off x="2874933" y="3776663"/>
            <a:ext cx="2314575" cy="1497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music sheet tchaikovsky">
            <a:extLst>
              <a:ext uri="{FF2B5EF4-FFF2-40B4-BE49-F238E27FC236}">
                <a16:creationId xmlns:a16="http://schemas.microsoft.com/office/drawing/2014/main" id="{D3610049-EEA7-40D1-971D-81AC34FB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722" r="5765" b="54532"/>
          <a:stretch/>
        </p:blipFill>
        <p:spPr bwMode="auto">
          <a:xfrm>
            <a:off x="5525824" y="2349220"/>
            <a:ext cx="2105108" cy="1372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E7618A1E-0E4D-45F9-815F-0C24D8331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5655">
            <a:off x="417976" y="5765392"/>
            <a:ext cx="21717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music sheet tchaikovsky sleeping beauty waltz">
            <a:extLst>
              <a:ext uri="{FF2B5EF4-FFF2-40B4-BE49-F238E27FC236}">
                <a16:creationId xmlns:a16="http://schemas.microsoft.com/office/drawing/2014/main" id="{5D146B90-4920-436B-9647-117E9C993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t="2917" r="5235" b="54531"/>
          <a:stretch/>
        </p:blipFill>
        <p:spPr bwMode="auto">
          <a:xfrm>
            <a:off x="7857447" y="3894778"/>
            <a:ext cx="1933575" cy="13134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1293220D-8467-45AB-A843-D1F8F37A6579}"/>
              </a:ext>
            </a:extLst>
          </p:cNvPr>
          <p:cNvSpPr txBox="1">
            <a:spLocks/>
          </p:cNvSpPr>
          <p:nvPr/>
        </p:nvSpPr>
        <p:spPr>
          <a:xfrm>
            <a:off x="3632719" y="5452497"/>
            <a:ext cx="2945659" cy="100902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Class 0 – Beethoven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Class 1 – Tchaikovsky </a:t>
            </a:r>
          </a:p>
        </p:txBody>
      </p:sp>
    </p:spTree>
    <p:extLst>
      <p:ext uri="{BB962C8B-B14F-4D97-AF65-F5344CB8AC3E}">
        <p14:creationId xmlns:p14="http://schemas.microsoft.com/office/powerpoint/2010/main" val="51110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C462-C24A-4852-AA5D-0AB81CA2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52E99-E749-4EE8-8B71-14018EFD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2FE8D-B428-44BF-B7D2-4B078AFA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337BCD-27A7-4C17-9902-36C5A62393E2}"/>
              </a:ext>
            </a:extLst>
          </p:cNvPr>
          <p:cNvSpPr txBox="1">
            <a:spLocks/>
          </p:cNvSpPr>
          <p:nvPr/>
        </p:nvSpPr>
        <p:spPr>
          <a:xfrm>
            <a:off x="635727" y="3084111"/>
            <a:ext cx="2171953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Observed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C996FF-E868-4C9F-832D-014BF419E064}"/>
              </a:ext>
            </a:extLst>
          </p:cNvPr>
          <p:cNvCxnSpPr>
            <a:cxnSpLocks/>
          </p:cNvCxnSpPr>
          <p:nvPr/>
        </p:nvCxnSpPr>
        <p:spPr>
          <a:xfrm>
            <a:off x="713094" y="3532047"/>
            <a:ext cx="1894434" cy="13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647807-ABFE-4A3F-8C98-29A878B0D788}"/>
              </a:ext>
            </a:extLst>
          </p:cNvPr>
          <p:cNvCxnSpPr>
            <a:cxnSpLocks/>
          </p:cNvCxnSpPr>
          <p:nvPr/>
        </p:nvCxnSpPr>
        <p:spPr>
          <a:xfrm flipV="1">
            <a:off x="9991319" y="3642622"/>
            <a:ext cx="1619944" cy="1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EA2D673-BE39-42D6-8A3E-25BDB698392A}"/>
              </a:ext>
            </a:extLst>
          </p:cNvPr>
          <p:cNvSpPr txBox="1">
            <a:spLocks/>
          </p:cNvSpPr>
          <p:nvPr/>
        </p:nvSpPr>
        <p:spPr>
          <a:xfrm>
            <a:off x="10101133" y="3240537"/>
            <a:ext cx="1286134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Output</a:t>
            </a:r>
          </a:p>
        </p:txBody>
      </p:sp>
      <p:pic>
        <p:nvPicPr>
          <p:cNvPr id="2050" name="Picture 2" descr="Image result for music sheet beethoven no 9">
            <a:extLst>
              <a:ext uri="{FF2B5EF4-FFF2-40B4-BE49-F238E27FC236}">
                <a16:creationId xmlns:a16="http://schemas.microsoft.com/office/drawing/2014/main" id="{15466B7A-9438-4850-96F1-F21C9F3EF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975"/>
          <a:stretch/>
        </p:blipFill>
        <p:spPr bwMode="auto">
          <a:xfrm>
            <a:off x="3039067" y="2386168"/>
            <a:ext cx="2219385" cy="11202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usic sheet beethoven">
            <a:extLst>
              <a:ext uri="{FF2B5EF4-FFF2-40B4-BE49-F238E27FC236}">
                <a16:creationId xmlns:a16="http://schemas.microsoft.com/office/drawing/2014/main" id="{D2D25060-540E-4D99-B1CB-55017F90D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03"/>
          <a:stretch/>
        </p:blipFill>
        <p:spPr bwMode="auto">
          <a:xfrm>
            <a:off x="7877463" y="2386168"/>
            <a:ext cx="1809750" cy="12691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usic sheet beethoven">
            <a:extLst>
              <a:ext uri="{FF2B5EF4-FFF2-40B4-BE49-F238E27FC236}">
                <a16:creationId xmlns:a16="http://schemas.microsoft.com/office/drawing/2014/main" id="{25DE2B44-38CB-4DDE-BD2A-33DB6552E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3759" r="5175" b="62248"/>
          <a:stretch/>
        </p:blipFill>
        <p:spPr bwMode="auto">
          <a:xfrm>
            <a:off x="5323194" y="3947750"/>
            <a:ext cx="2424423" cy="130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DD64A7-EF98-448E-9384-8570725A022D}"/>
              </a:ext>
            </a:extLst>
          </p:cNvPr>
          <p:cNvSpPr/>
          <p:nvPr/>
        </p:nvSpPr>
        <p:spPr>
          <a:xfrm>
            <a:off x="2769192" y="2221991"/>
            <a:ext cx="7127571" cy="320367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125924D-5359-4B68-B8A6-EEE352E37322}"/>
              </a:ext>
            </a:extLst>
          </p:cNvPr>
          <p:cNvSpPr txBox="1">
            <a:spLocks/>
          </p:cNvSpPr>
          <p:nvPr/>
        </p:nvSpPr>
        <p:spPr>
          <a:xfrm>
            <a:off x="713095" y="3642547"/>
            <a:ext cx="2056097" cy="581682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dirty="0"/>
              <a:t>e.g. musical piece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38A40D1-730D-440C-A237-43A6CEC1F7A6}"/>
              </a:ext>
            </a:extLst>
          </p:cNvPr>
          <p:cNvSpPr txBox="1">
            <a:spLocks/>
          </p:cNvSpPr>
          <p:nvPr/>
        </p:nvSpPr>
        <p:spPr>
          <a:xfrm>
            <a:off x="9896653" y="3721606"/>
            <a:ext cx="2133575" cy="119366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sz="2000" dirty="0"/>
              <a:t>e.g. How likely is the user to like the musical piece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93DAD1-9127-4FEF-94E9-8B9284E4D86C}"/>
              </a:ext>
            </a:extLst>
          </p:cNvPr>
          <p:cNvSpPr/>
          <p:nvPr/>
        </p:nvSpPr>
        <p:spPr>
          <a:xfrm>
            <a:off x="5080592" y="1788826"/>
            <a:ext cx="26670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REGRESSION</a:t>
            </a:r>
          </a:p>
        </p:txBody>
      </p:sp>
      <p:pic>
        <p:nvPicPr>
          <p:cNvPr id="2056" name="Picture 8" descr="Image result for music sheet tchaikovsky">
            <a:extLst>
              <a:ext uri="{FF2B5EF4-FFF2-40B4-BE49-F238E27FC236}">
                <a16:creationId xmlns:a16="http://schemas.microsoft.com/office/drawing/2014/main" id="{D67E68BA-49CB-4378-8A6E-61D6432D8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611" r="5372" b="54761"/>
          <a:stretch/>
        </p:blipFill>
        <p:spPr bwMode="auto">
          <a:xfrm>
            <a:off x="2874933" y="3776663"/>
            <a:ext cx="2314575" cy="1497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music sheet tchaikovsky">
            <a:extLst>
              <a:ext uri="{FF2B5EF4-FFF2-40B4-BE49-F238E27FC236}">
                <a16:creationId xmlns:a16="http://schemas.microsoft.com/office/drawing/2014/main" id="{D3610049-EEA7-40D1-971D-81AC34FB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722" r="5765" b="54532"/>
          <a:stretch/>
        </p:blipFill>
        <p:spPr bwMode="auto">
          <a:xfrm>
            <a:off x="5525824" y="2349220"/>
            <a:ext cx="2105108" cy="1372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music sheet tchaikovsky sleeping beauty waltz">
            <a:extLst>
              <a:ext uri="{FF2B5EF4-FFF2-40B4-BE49-F238E27FC236}">
                <a16:creationId xmlns:a16="http://schemas.microsoft.com/office/drawing/2014/main" id="{5D146B90-4920-436B-9647-117E9C993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t="2917" r="5235" b="54531"/>
          <a:stretch/>
        </p:blipFill>
        <p:spPr bwMode="auto">
          <a:xfrm>
            <a:off x="7857447" y="3894778"/>
            <a:ext cx="1933575" cy="13134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1293220D-8467-45AB-A843-D1F8F37A6579}"/>
              </a:ext>
            </a:extLst>
          </p:cNvPr>
          <p:cNvSpPr txBox="1">
            <a:spLocks/>
          </p:cNvSpPr>
          <p:nvPr/>
        </p:nvSpPr>
        <p:spPr>
          <a:xfrm>
            <a:off x="4347094" y="5590430"/>
            <a:ext cx="377306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5D3571-56EF-4F8A-A00F-FD3ECDBD0C96}"/>
              </a:ext>
            </a:extLst>
          </p:cNvPr>
          <p:cNvCxnSpPr>
            <a:stCxn id="44" idx="3"/>
          </p:cNvCxnSpPr>
          <p:nvPr/>
        </p:nvCxnSpPr>
        <p:spPr>
          <a:xfrm>
            <a:off x="4724400" y="5769307"/>
            <a:ext cx="1853978" cy="16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2D34CDF-9F1A-421A-9552-ACE6384125D8}"/>
              </a:ext>
            </a:extLst>
          </p:cNvPr>
          <p:cNvSpPr txBox="1">
            <a:spLocks/>
          </p:cNvSpPr>
          <p:nvPr/>
        </p:nvSpPr>
        <p:spPr>
          <a:xfrm>
            <a:off x="6699769" y="5607961"/>
            <a:ext cx="377306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47601D-1BFB-4E6F-BDF3-7E99B413F580}"/>
              </a:ext>
            </a:extLst>
          </p:cNvPr>
          <p:cNvSpPr/>
          <p:nvPr/>
        </p:nvSpPr>
        <p:spPr>
          <a:xfrm>
            <a:off x="5525824" y="5759781"/>
            <a:ext cx="9392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921A52D-3F75-4774-AC5F-750021BF2E55}"/>
              </a:ext>
            </a:extLst>
          </p:cNvPr>
          <p:cNvSpPr txBox="1">
            <a:spLocks/>
          </p:cNvSpPr>
          <p:nvPr/>
        </p:nvSpPr>
        <p:spPr>
          <a:xfrm>
            <a:off x="5414042" y="5454743"/>
            <a:ext cx="377306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0.5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65D1A2F-012A-466D-BFEE-6BED1567FC7A}"/>
              </a:ext>
            </a:extLst>
          </p:cNvPr>
          <p:cNvSpPr txBox="1">
            <a:spLocks/>
          </p:cNvSpPr>
          <p:nvPr/>
        </p:nvSpPr>
        <p:spPr>
          <a:xfrm>
            <a:off x="3871382" y="5839210"/>
            <a:ext cx="1417944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Unlikely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80ECC96-4F89-46F6-9195-FAC818687FAC}"/>
              </a:ext>
            </a:extLst>
          </p:cNvPr>
          <p:cNvSpPr txBox="1">
            <a:spLocks/>
          </p:cNvSpPr>
          <p:nvPr/>
        </p:nvSpPr>
        <p:spPr>
          <a:xfrm>
            <a:off x="6535118" y="5848156"/>
            <a:ext cx="1417944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Likely</a:t>
            </a:r>
          </a:p>
        </p:txBody>
      </p:sp>
    </p:spTree>
    <p:extLst>
      <p:ext uri="{BB962C8B-B14F-4D97-AF65-F5344CB8AC3E}">
        <p14:creationId xmlns:p14="http://schemas.microsoft.com/office/powerpoint/2010/main" val="265125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FC93-C928-47D9-BD2C-E35294E3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A69B8-8293-4350-ACEC-283F1FE4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28066"/>
            <a:ext cx="3463789" cy="4023360"/>
          </a:xfrm>
        </p:spPr>
        <p:txBody>
          <a:bodyPr/>
          <a:lstStyle/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Collect Labeled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265C8-0BB5-4968-8CDF-FA6146CF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FCADF-4205-47E5-80A3-62CDD29D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 descr="Image result for music sheet beethoven no 9">
            <a:extLst>
              <a:ext uri="{FF2B5EF4-FFF2-40B4-BE49-F238E27FC236}">
                <a16:creationId xmlns:a16="http://schemas.microsoft.com/office/drawing/2014/main" id="{52AACC41-38CF-4CED-95AB-0C9E67429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975"/>
          <a:stretch/>
        </p:blipFill>
        <p:spPr bwMode="auto">
          <a:xfrm>
            <a:off x="1343617" y="3986368"/>
            <a:ext cx="2219385" cy="11202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Image result for music sheet tchaikovsky">
            <a:extLst>
              <a:ext uri="{FF2B5EF4-FFF2-40B4-BE49-F238E27FC236}">
                <a16:creationId xmlns:a16="http://schemas.microsoft.com/office/drawing/2014/main" id="{9D0AF0CD-EFDE-46C2-BC28-5D8392DF1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722" r="5765" b="54532"/>
          <a:stretch/>
        </p:blipFill>
        <p:spPr bwMode="auto">
          <a:xfrm>
            <a:off x="1024128" y="4546540"/>
            <a:ext cx="2105108" cy="1372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usic sheet beethoven">
            <a:extLst>
              <a:ext uri="{FF2B5EF4-FFF2-40B4-BE49-F238E27FC236}">
                <a16:creationId xmlns:a16="http://schemas.microsoft.com/office/drawing/2014/main" id="{FE71DB41-0EE8-4A75-A2C9-1493AACCB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3759" r="5175" b="62248"/>
          <a:stretch/>
        </p:blipFill>
        <p:spPr bwMode="auto">
          <a:xfrm>
            <a:off x="1458068" y="4815968"/>
            <a:ext cx="2424423" cy="130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music sheet tchaikovsky">
            <a:extLst>
              <a:ext uri="{FF2B5EF4-FFF2-40B4-BE49-F238E27FC236}">
                <a16:creationId xmlns:a16="http://schemas.microsoft.com/office/drawing/2014/main" id="{9AAE4116-5CB6-4817-AFF7-9070DF3CE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611" r="5372" b="54761"/>
          <a:stretch/>
        </p:blipFill>
        <p:spPr bwMode="auto">
          <a:xfrm>
            <a:off x="480362" y="5012648"/>
            <a:ext cx="2314575" cy="1497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A7A7189-3B30-484E-913B-6DE25A3B15AB}"/>
              </a:ext>
            </a:extLst>
          </p:cNvPr>
          <p:cNvSpPr txBox="1">
            <a:spLocks/>
          </p:cNvSpPr>
          <p:nvPr/>
        </p:nvSpPr>
        <p:spPr>
          <a:xfrm>
            <a:off x="3996943" y="2211021"/>
            <a:ext cx="2689608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Extract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32326-FB81-4E40-8EB9-B50470F565F7}"/>
              </a:ext>
            </a:extLst>
          </p:cNvPr>
          <p:cNvSpPr/>
          <p:nvPr/>
        </p:nvSpPr>
        <p:spPr>
          <a:xfrm>
            <a:off x="4176641" y="3682052"/>
            <a:ext cx="2314575" cy="2661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BPM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Year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Duration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Popularity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Frequency spectrum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Ratio of singing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2CC725-D4ED-43FB-888E-F23B9D07679F}"/>
              </a:ext>
            </a:extLst>
          </p:cNvPr>
          <p:cNvSpPr txBox="1">
            <a:spLocks/>
          </p:cNvSpPr>
          <p:nvPr/>
        </p:nvSpPr>
        <p:spPr>
          <a:xfrm>
            <a:off x="9249671" y="2204141"/>
            <a:ext cx="2614104" cy="391595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Fit the Model</a:t>
            </a:r>
          </a:p>
        </p:txBody>
      </p:sp>
      <p:pic>
        <p:nvPicPr>
          <p:cNvPr id="3074" name="Picture 2" descr="Image result for neural network">
            <a:extLst>
              <a:ext uri="{FF2B5EF4-FFF2-40B4-BE49-F238E27FC236}">
                <a16:creationId xmlns:a16="http://schemas.microsoft.com/office/drawing/2014/main" id="{4AA642B9-CE84-4A81-8111-396A336E1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313" y="3552825"/>
            <a:ext cx="1823213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gression">
            <a:extLst>
              <a:ext uri="{FF2B5EF4-FFF2-40B4-BE49-F238E27FC236}">
                <a16:creationId xmlns:a16="http://schemas.microsoft.com/office/drawing/2014/main" id="{26C9972C-46A9-4C4C-B8C5-81E73E19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978" y="4946436"/>
            <a:ext cx="1866853" cy="123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E1FFEE-EAE5-40B0-BCE8-4329AFECD240}"/>
              </a:ext>
            </a:extLst>
          </p:cNvPr>
          <p:cNvSpPr/>
          <p:nvPr/>
        </p:nvSpPr>
        <p:spPr>
          <a:xfrm>
            <a:off x="1039171" y="2038284"/>
            <a:ext cx="18945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u="sng" dirty="0"/>
              <a:t>Training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0E0094-C6D4-40AB-A1EF-82300CCFA833}"/>
              </a:ext>
            </a:extLst>
          </p:cNvPr>
          <p:cNvSpPr txBox="1">
            <a:spLocks/>
          </p:cNvSpPr>
          <p:nvPr/>
        </p:nvSpPr>
        <p:spPr>
          <a:xfrm>
            <a:off x="6841394" y="2665326"/>
            <a:ext cx="2614104" cy="38583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Select a Model</a:t>
            </a:r>
          </a:p>
        </p:txBody>
      </p:sp>
      <p:pic>
        <p:nvPicPr>
          <p:cNvPr id="3080" name="Picture 8" descr="Image result for fit the model regression">
            <a:extLst>
              <a:ext uri="{FF2B5EF4-FFF2-40B4-BE49-F238E27FC236}">
                <a16:creationId xmlns:a16="http://schemas.microsoft.com/office/drawing/2014/main" id="{6A4A3604-E351-4FFD-AEF3-10E28A378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3" t="21653" r="24902" b="15355"/>
          <a:stretch/>
        </p:blipFill>
        <p:spPr bwMode="auto">
          <a:xfrm>
            <a:off x="9480133" y="3311799"/>
            <a:ext cx="1739847" cy="115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neural network classification boundaries">
            <a:extLst>
              <a:ext uri="{FF2B5EF4-FFF2-40B4-BE49-F238E27FC236}">
                <a16:creationId xmlns:a16="http://schemas.microsoft.com/office/drawing/2014/main" id="{E3F115A1-A131-476C-A9C4-3413E53DE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5" t="4875" r="3412" b="51468"/>
          <a:stretch/>
        </p:blipFill>
        <p:spPr bwMode="auto">
          <a:xfrm>
            <a:off x="9445208" y="4594507"/>
            <a:ext cx="1959383" cy="16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50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FC93-C928-47D9-BD2C-E35294E3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A69B8-8293-4350-ACEC-283F1FE4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940" y="2066141"/>
            <a:ext cx="2777480" cy="4023360"/>
          </a:xfrm>
        </p:spPr>
        <p:txBody>
          <a:bodyPr/>
          <a:lstStyle/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Given Unlabeled Test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265C8-0BB5-4968-8CDF-FA6146CF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FCADF-4205-47E5-80A3-62CDD29D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/>
          <a:lstStyle/>
          <a:p>
            <a:fld id="{40790672-B91F-4CEA-85EF-AD2D891557DB}" type="slidenum">
              <a:rPr lang="en-US" smtClean="0"/>
              <a:t>17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A7A7189-3B30-484E-913B-6DE25A3B15AB}"/>
              </a:ext>
            </a:extLst>
          </p:cNvPr>
          <p:cNvSpPr txBox="1">
            <a:spLocks/>
          </p:cNvSpPr>
          <p:nvPr/>
        </p:nvSpPr>
        <p:spPr>
          <a:xfrm>
            <a:off x="4842932" y="1853279"/>
            <a:ext cx="2689608" cy="36589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Extract (the same)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32326-FB81-4E40-8EB9-B50470F565F7}"/>
              </a:ext>
            </a:extLst>
          </p:cNvPr>
          <p:cNvSpPr/>
          <p:nvPr/>
        </p:nvSpPr>
        <p:spPr>
          <a:xfrm>
            <a:off x="5008452" y="3520127"/>
            <a:ext cx="2314575" cy="2661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BPM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Year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Duration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Popularity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Frequency spectrum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Ratio of singing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2CC725-D4ED-43FB-888E-F23B9D07679F}"/>
              </a:ext>
            </a:extLst>
          </p:cNvPr>
          <p:cNvSpPr txBox="1">
            <a:spLocks/>
          </p:cNvSpPr>
          <p:nvPr/>
        </p:nvSpPr>
        <p:spPr>
          <a:xfrm>
            <a:off x="8044996" y="1855340"/>
            <a:ext cx="2614104" cy="334483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Run it Through Trained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E1FFEE-EAE5-40B0-BCE8-4329AFECD240}"/>
              </a:ext>
            </a:extLst>
          </p:cNvPr>
          <p:cNvSpPr/>
          <p:nvPr/>
        </p:nvSpPr>
        <p:spPr>
          <a:xfrm>
            <a:off x="1039171" y="2038284"/>
            <a:ext cx="18945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u="sng" dirty="0"/>
              <a:t>Testing</a:t>
            </a:r>
          </a:p>
        </p:txBody>
      </p:sp>
      <p:pic>
        <p:nvPicPr>
          <p:cNvPr id="3080" name="Picture 8" descr="Image result for fit the model regression">
            <a:extLst>
              <a:ext uri="{FF2B5EF4-FFF2-40B4-BE49-F238E27FC236}">
                <a16:creationId xmlns:a16="http://schemas.microsoft.com/office/drawing/2014/main" id="{6A4A3604-E351-4FFD-AEF3-10E28A378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3" t="21653" r="24902" b="15355"/>
          <a:stretch/>
        </p:blipFill>
        <p:spPr bwMode="auto">
          <a:xfrm>
            <a:off x="8324857" y="3335863"/>
            <a:ext cx="1739847" cy="115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neural network classification boundaries">
            <a:extLst>
              <a:ext uri="{FF2B5EF4-FFF2-40B4-BE49-F238E27FC236}">
                <a16:creationId xmlns:a16="http://schemas.microsoft.com/office/drawing/2014/main" id="{E3F115A1-A131-476C-A9C4-3413E53DE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5" t="4875" r="3412" b="51468"/>
          <a:stretch/>
        </p:blipFill>
        <p:spPr bwMode="auto">
          <a:xfrm>
            <a:off x="8105321" y="4570946"/>
            <a:ext cx="1959383" cy="16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tchaikovsky music pieces">
            <a:extLst>
              <a:ext uri="{FF2B5EF4-FFF2-40B4-BE49-F238E27FC236}">
                <a16:creationId xmlns:a16="http://schemas.microsoft.com/office/drawing/2014/main" id="{1E5B50E0-05CF-498C-8F62-2114067AE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" t="7764" r="4364"/>
          <a:stretch/>
        </p:blipFill>
        <p:spPr bwMode="auto">
          <a:xfrm>
            <a:off x="1480909" y="3682774"/>
            <a:ext cx="2446528" cy="14040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tchaikovsky music pieces">
            <a:extLst>
              <a:ext uri="{FF2B5EF4-FFF2-40B4-BE49-F238E27FC236}">
                <a16:creationId xmlns:a16="http://schemas.microsoft.com/office/drawing/2014/main" id="{350415E4-2F8B-47F7-AA4B-BA96FBCA2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t="9862" r="6158" b="53690"/>
          <a:stretch/>
        </p:blipFill>
        <p:spPr bwMode="auto">
          <a:xfrm>
            <a:off x="2075055" y="4162329"/>
            <a:ext cx="2408949" cy="1425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beethoven music pieces">
            <a:extLst>
              <a:ext uri="{FF2B5EF4-FFF2-40B4-BE49-F238E27FC236}">
                <a16:creationId xmlns:a16="http://schemas.microsoft.com/office/drawing/2014/main" id="{73C1212F-E557-4E95-B9B1-2DAF90E1F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2" b="14176"/>
          <a:stretch/>
        </p:blipFill>
        <p:spPr bwMode="auto">
          <a:xfrm>
            <a:off x="1206780" y="4721782"/>
            <a:ext cx="2520112" cy="13890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734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6A197-6795-4C71-829E-6A879508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challenges?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04AFC-8AFB-4C09-AE6F-237E38C00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have </a:t>
            </a:r>
            <a:r>
              <a:rPr lang="en-US" i="1" dirty="0"/>
              <a:t>representative</a:t>
            </a:r>
            <a:r>
              <a:rPr lang="en-US" dirty="0"/>
              <a:t> training data?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extracted </a:t>
            </a:r>
            <a:r>
              <a:rPr lang="en-US" i="1" dirty="0"/>
              <a:t>good</a:t>
            </a:r>
            <a:r>
              <a:rPr lang="en-US" dirty="0"/>
              <a:t> features?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selected the </a:t>
            </a:r>
            <a:r>
              <a:rPr lang="en-US" i="1" dirty="0"/>
              <a:t>right</a:t>
            </a:r>
            <a:r>
              <a:rPr lang="en-US" dirty="0"/>
              <a:t> model?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trained the model </a:t>
            </a:r>
            <a:r>
              <a:rPr lang="en-US" i="1" dirty="0"/>
              <a:t>well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0D035-D4B6-4031-B735-36E514D40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BFD8E-FF1E-4499-9670-5FE115F5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08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8D573-3F41-4B59-A096-0A839860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523D0-F7CC-4D0E-809E-358A4434F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structure in the data </a:t>
            </a:r>
            <a:r>
              <a:rPr lang="en-US" i="1" dirty="0"/>
              <a:t>without</a:t>
            </a:r>
            <a:r>
              <a:rPr lang="en-US" dirty="0"/>
              <a:t> any labels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F7245-C410-4C05-AC3E-561E9357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6519E-E2AB-4BD8-9134-30DE4526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4C954-B5DC-4C32-B24D-FF7607617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4" t="11501" r="9469" b="10789"/>
          <a:stretch/>
        </p:blipFill>
        <p:spPr>
          <a:xfrm>
            <a:off x="835700" y="3048493"/>
            <a:ext cx="2565802" cy="195564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2BE6AB-A9A0-41E3-B501-768157C999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t="10912" r="9041" b="10585"/>
          <a:stretch/>
        </p:blipFill>
        <p:spPr>
          <a:xfrm>
            <a:off x="4179173" y="3027730"/>
            <a:ext cx="2565802" cy="20068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968F425-6607-44AD-951A-8CA174E987EF}"/>
              </a:ext>
            </a:extLst>
          </p:cNvPr>
          <p:cNvGrpSpPr/>
          <p:nvPr/>
        </p:nvGrpSpPr>
        <p:grpSpPr>
          <a:xfrm>
            <a:off x="7329510" y="3027730"/>
            <a:ext cx="3838362" cy="2826219"/>
            <a:chOff x="662473" y="1690688"/>
            <a:chExt cx="3250163" cy="24521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EB592C-0B9F-4C78-BE2A-024D2126C814}"/>
                </a:ext>
              </a:extLst>
            </p:cNvPr>
            <p:cNvSpPr/>
            <p:nvPr/>
          </p:nvSpPr>
          <p:spPr>
            <a:xfrm>
              <a:off x="662473" y="1690688"/>
              <a:ext cx="3250163" cy="2452104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12" descr="Image result for football ball mcy">
              <a:extLst>
                <a:ext uri="{FF2B5EF4-FFF2-40B4-BE49-F238E27FC236}">
                  <a16:creationId xmlns:a16="http://schemas.microsoft.com/office/drawing/2014/main" id="{3A2B5CBD-81CB-49E6-8259-F38742C8A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228" y="3266014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mage result for basketball ncaa">
              <a:extLst>
                <a:ext uri="{FF2B5EF4-FFF2-40B4-BE49-F238E27FC236}">
                  <a16:creationId xmlns:a16="http://schemas.microsoft.com/office/drawing/2014/main" id="{8B314392-13A2-4684-B406-7AA9AC4639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6117" y="1795011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Image result for football ball st5">
              <a:extLst>
                <a:ext uri="{FF2B5EF4-FFF2-40B4-BE49-F238E27FC236}">
                  <a16:creationId xmlns:a16="http://schemas.microsoft.com/office/drawing/2014/main" id="{2AE5634D-6E24-41AC-96C5-7A156BFF7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265" y="3277518"/>
              <a:ext cx="763966" cy="763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Image result for baseball ball">
              <a:extLst>
                <a:ext uri="{FF2B5EF4-FFF2-40B4-BE49-F238E27FC236}">
                  <a16:creationId xmlns:a16="http://schemas.microsoft.com/office/drawing/2014/main" id="{C83983D9-7DF3-4978-A092-238407260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499" y="2594422"/>
              <a:ext cx="490335" cy="490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8" descr="Image result for baseball ball little league">
              <a:extLst>
                <a:ext uri="{FF2B5EF4-FFF2-40B4-BE49-F238E27FC236}">
                  <a16:creationId xmlns:a16="http://schemas.microsoft.com/office/drawing/2014/main" id="{CD88114B-980B-440B-B1DB-5375D52BC1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114" y="3511450"/>
              <a:ext cx="461155" cy="46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baseball ball dirty">
              <a:extLst>
                <a:ext uri="{FF2B5EF4-FFF2-40B4-BE49-F238E27FC236}">
                  <a16:creationId xmlns:a16="http://schemas.microsoft.com/office/drawing/2014/main" id="{DFCA6181-41A0-4E76-B769-8EC9A088D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817" y="2768547"/>
              <a:ext cx="497467" cy="497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basketball">
              <a:extLst>
                <a:ext uri="{FF2B5EF4-FFF2-40B4-BE49-F238E27FC236}">
                  <a16:creationId xmlns:a16="http://schemas.microsoft.com/office/drawing/2014/main" id="{2E502458-E247-4B26-8D5B-EC92069381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189" y="1786622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basketball">
              <a:extLst>
                <a:ext uri="{FF2B5EF4-FFF2-40B4-BE49-F238E27FC236}">
                  <a16:creationId xmlns:a16="http://schemas.microsoft.com/office/drawing/2014/main" id="{0417D8EF-E597-4B76-A51F-B30655AAE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9215" y="2574041"/>
              <a:ext cx="691999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Image result for football ball">
              <a:extLst>
                <a:ext uri="{FF2B5EF4-FFF2-40B4-BE49-F238E27FC236}">
                  <a16:creationId xmlns:a16="http://schemas.microsoft.com/office/drawing/2014/main" id="{25C73833-C530-4633-8AB2-B0566A1AF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9176" y="1865719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1BEFA1-25A6-4566-867E-AA5C7C6EBBD3}"/>
              </a:ext>
            </a:extLst>
          </p:cNvPr>
          <p:cNvSpPr txBox="1"/>
          <p:nvPr/>
        </p:nvSpPr>
        <p:spPr>
          <a:xfrm>
            <a:off x="1219589" y="2701586"/>
            <a:ext cx="179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Case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873B5C-E0A1-4DE8-9FA5-15A0E25F6AEC}"/>
              </a:ext>
            </a:extLst>
          </p:cNvPr>
          <p:cNvSpPr txBox="1"/>
          <p:nvPr/>
        </p:nvSpPr>
        <p:spPr>
          <a:xfrm>
            <a:off x="4565560" y="2720413"/>
            <a:ext cx="179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Case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332D35-7708-423A-9B2E-09DA979E188A}"/>
              </a:ext>
            </a:extLst>
          </p:cNvPr>
          <p:cNvSpPr txBox="1"/>
          <p:nvPr/>
        </p:nvSpPr>
        <p:spPr>
          <a:xfrm>
            <a:off x="8349680" y="2727812"/>
            <a:ext cx="179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Case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92A637-52FC-4DC6-A74F-BA01B576C724}"/>
              </a:ext>
            </a:extLst>
          </p:cNvPr>
          <p:cNvSpPr/>
          <p:nvPr/>
        </p:nvSpPr>
        <p:spPr>
          <a:xfrm>
            <a:off x="981282" y="5341887"/>
            <a:ext cx="62207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How did you determine the numbers of cluster per example case?</a:t>
            </a:r>
          </a:p>
        </p:txBody>
      </p:sp>
    </p:spTree>
    <p:extLst>
      <p:ext uri="{BB962C8B-B14F-4D97-AF65-F5344CB8AC3E}">
        <p14:creationId xmlns:p14="http://schemas.microsoft.com/office/powerpoint/2010/main" val="161754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11B0-A04F-421A-897F-666A7652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0545-D2A5-4B32-9586-B1780F4EE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929622" cy="402336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Instructor: </a:t>
            </a:r>
            <a:r>
              <a:rPr lang="en-US" dirty="0"/>
              <a:t>Dr. Catia S. Silva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Lecturer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Electrical &amp; Computer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Office: NEB 467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 Hours: Tuesdays 10:40 AM – 11:40 AM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Supervised Teacher: </a:t>
            </a:r>
            <a:r>
              <a:rPr lang="en-US" dirty="0"/>
              <a:t>Matthew Cook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Ph.D. student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Machine Learning &amp; Sensing Lab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Electrical &amp; Computer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Office: NEB 401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 Hours: TBD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6F147-34D9-4F4D-ADBD-BDEB7C1A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4F0DE-DE10-480E-B9AE-FA0591F9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25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E5CF1-1B25-486F-9E98-3C7712899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DC07E-C5F9-4710-8824-A32C1381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20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73F3E9-3AF9-47AC-BD53-2D457E241706}"/>
              </a:ext>
            </a:extLst>
          </p:cNvPr>
          <p:cNvCxnSpPr>
            <a:cxnSpLocks/>
          </p:cNvCxnSpPr>
          <p:nvPr/>
        </p:nvCxnSpPr>
        <p:spPr>
          <a:xfrm flipV="1">
            <a:off x="4095101" y="1232655"/>
            <a:ext cx="1472143" cy="3522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6297EB0-8CEE-4E05-B645-10298F12DE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7436" y="3981810"/>
                <a:ext cx="1695670" cy="73534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Observed Data,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6297EB0-8CEE-4E05-B645-10298F12D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7436" y="3981810"/>
                <a:ext cx="1695670" cy="735346"/>
              </a:xfrm>
              <a:blipFill>
                <a:blip r:embed="rId2"/>
                <a:stretch>
                  <a:fillRect t="-10744" b="-1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B6EEC9A-D7EB-42CF-BB93-1BA82F26D8DD}"/>
              </a:ext>
            </a:extLst>
          </p:cNvPr>
          <p:cNvSpPr/>
          <p:nvPr/>
        </p:nvSpPr>
        <p:spPr>
          <a:xfrm>
            <a:off x="618702" y="1877280"/>
            <a:ext cx="2106838" cy="78473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3545CD-7CA4-4666-803A-D867544E2ED5}"/>
              </a:ext>
            </a:extLst>
          </p:cNvPr>
          <p:cNvCxnSpPr>
            <a:cxnSpLocks/>
            <a:stCxn id="9" idx="6"/>
            <a:endCxn id="12" idx="1"/>
          </p:cNvCxnSpPr>
          <p:nvPr/>
        </p:nvCxnSpPr>
        <p:spPr>
          <a:xfrm flipV="1">
            <a:off x="2725540" y="2265240"/>
            <a:ext cx="1002595" cy="4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E8BCAF-C0D2-42F1-83E5-60089E95437D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444587" y="2030738"/>
            <a:ext cx="13051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A3C516-D4B0-46EB-A165-41C80572DBAD}"/>
                  </a:ext>
                </a:extLst>
              </p:cNvPr>
              <p:cNvSpPr/>
              <p:nvPr/>
            </p:nvSpPr>
            <p:spPr>
              <a:xfrm>
                <a:off x="3728135" y="1515434"/>
                <a:ext cx="2738298" cy="14996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MAPPER</a:t>
                </a:r>
              </a:p>
              <a:p>
                <a:pPr algn="ctr"/>
                <a:r>
                  <a:rPr lang="en-US" dirty="0"/>
                  <a:t>Output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(“What is the rule/model that produces t from X?”)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A3C516-D4B0-46EB-A165-41C80572D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135" y="1515434"/>
                <a:ext cx="2738298" cy="1499611"/>
              </a:xfrm>
              <a:prstGeom prst="rect">
                <a:avLst/>
              </a:prstGeom>
              <a:blipFill>
                <a:blip r:embed="rId3"/>
                <a:stretch>
                  <a:fillRect l="-885" t="-803" r="-2876" b="-4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030007F-42BA-495F-896E-3BFB6DA0D9D1}"/>
              </a:ext>
            </a:extLst>
          </p:cNvPr>
          <p:cNvSpPr/>
          <p:nvPr/>
        </p:nvSpPr>
        <p:spPr>
          <a:xfrm>
            <a:off x="3578923" y="1174723"/>
            <a:ext cx="7258411" cy="45085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AE1F93-847E-4C52-9D2D-38E6E9D75235}"/>
              </a:ext>
            </a:extLst>
          </p:cNvPr>
          <p:cNvCxnSpPr/>
          <p:nvPr/>
        </p:nvCxnSpPr>
        <p:spPr>
          <a:xfrm>
            <a:off x="7929444" y="1057825"/>
            <a:ext cx="0" cy="81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11472BA-0417-4C7F-8F15-ED9E591DEAD8}"/>
                  </a:ext>
                </a:extLst>
              </p:cNvPr>
              <p:cNvSpPr/>
              <p:nvPr/>
            </p:nvSpPr>
            <p:spPr>
              <a:xfrm>
                <a:off x="6894396" y="323238"/>
                <a:ext cx="2070096" cy="78216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/>
                  <a:t>Target/</a:t>
                </a:r>
                <a:r>
                  <a:rPr lang="en-US" sz="2200" dirty="0" err="1"/>
                  <a:t>Desiredoutput</a:t>
                </a:r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11472BA-0417-4C7F-8F15-ED9E591DE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396" y="323238"/>
                <a:ext cx="2070096" cy="782161"/>
              </a:xfrm>
              <a:prstGeom prst="rect">
                <a:avLst/>
              </a:prstGeom>
              <a:blipFill>
                <a:blip r:embed="rId4"/>
                <a:stretch>
                  <a:fillRect l="-2941" t="-5469" r="-2647" b="-140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8392E229-8C51-41AE-92EA-93BD0709BF06}"/>
              </a:ext>
            </a:extLst>
          </p:cNvPr>
          <p:cNvSpPr/>
          <p:nvPr/>
        </p:nvSpPr>
        <p:spPr>
          <a:xfrm>
            <a:off x="7749750" y="1865229"/>
            <a:ext cx="380999" cy="331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F19A5A-1167-46E8-AE4A-A977E0050803}"/>
              </a:ext>
            </a:extLst>
          </p:cNvPr>
          <p:cNvSpPr/>
          <p:nvPr/>
        </p:nvSpPr>
        <p:spPr>
          <a:xfrm>
            <a:off x="7473289" y="194882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24830B-A75B-401D-B405-F43A0B62F37E}"/>
              </a:ext>
            </a:extLst>
          </p:cNvPr>
          <p:cNvSpPr/>
          <p:nvPr/>
        </p:nvSpPr>
        <p:spPr>
          <a:xfrm>
            <a:off x="7934535" y="156997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D24A80-DDB9-4DD2-8215-C8A7123461A3}"/>
              </a:ext>
            </a:extLst>
          </p:cNvPr>
          <p:cNvSpPr/>
          <p:nvPr/>
        </p:nvSpPr>
        <p:spPr>
          <a:xfrm>
            <a:off x="6454112" y="1735582"/>
            <a:ext cx="1072279" cy="369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D63BD2-6281-45E5-BEFB-A12CB44649B5}"/>
              </a:ext>
            </a:extLst>
          </p:cNvPr>
          <p:cNvCxnSpPr>
            <a:stCxn id="16" idx="6"/>
          </p:cNvCxnSpPr>
          <p:nvPr/>
        </p:nvCxnSpPr>
        <p:spPr>
          <a:xfrm flipV="1">
            <a:off x="8130749" y="2030738"/>
            <a:ext cx="142327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2D16801-DA78-4C95-8DB3-0686AFD64C46}"/>
              </a:ext>
            </a:extLst>
          </p:cNvPr>
          <p:cNvSpPr/>
          <p:nvPr/>
        </p:nvSpPr>
        <p:spPr>
          <a:xfrm>
            <a:off x="8229663" y="1726058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Error = Desired - Output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578C68-ED3D-407A-AA8B-270AB0012DC3}"/>
              </a:ext>
            </a:extLst>
          </p:cNvPr>
          <p:cNvCxnSpPr>
            <a:cxnSpLocks/>
          </p:cNvCxnSpPr>
          <p:nvPr/>
        </p:nvCxnSpPr>
        <p:spPr>
          <a:xfrm>
            <a:off x="9539169" y="2078844"/>
            <a:ext cx="0" cy="776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7A0A6F-5304-469B-9115-01BF5AFB5500}"/>
              </a:ext>
            </a:extLst>
          </p:cNvPr>
          <p:cNvSpPr/>
          <p:nvPr/>
        </p:nvSpPr>
        <p:spPr>
          <a:xfrm>
            <a:off x="8505831" y="2886435"/>
            <a:ext cx="2133594" cy="1095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Function</a:t>
            </a:r>
          </a:p>
          <a:p>
            <a:pPr algn="ctr"/>
            <a:r>
              <a:rPr lang="en-US" dirty="0"/>
              <a:t>(“How good is the Output?”)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BC814A-AFB5-404D-A04D-89E04A364141}"/>
              </a:ext>
            </a:extLst>
          </p:cNvPr>
          <p:cNvCxnSpPr>
            <a:cxnSpLocks/>
          </p:cNvCxnSpPr>
          <p:nvPr/>
        </p:nvCxnSpPr>
        <p:spPr>
          <a:xfrm flipH="1">
            <a:off x="7589663" y="4793470"/>
            <a:ext cx="198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5CEFE-0A1A-42B6-81A4-18C80A889FEE}"/>
              </a:ext>
            </a:extLst>
          </p:cNvPr>
          <p:cNvSpPr/>
          <p:nvPr/>
        </p:nvSpPr>
        <p:spPr>
          <a:xfrm>
            <a:off x="5186149" y="4183902"/>
            <a:ext cx="2336837" cy="11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 Algorithm</a:t>
            </a:r>
          </a:p>
          <a:p>
            <a:pPr algn="ctr"/>
            <a:r>
              <a:rPr lang="en-US" dirty="0"/>
              <a:t>(“What can we change to make the Output better?”)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F0B54C-10D7-4742-BAAC-60E22F6A65D5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4095101" y="4755370"/>
            <a:ext cx="1091048" cy="7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BCF8A12-72BE-4103-A15D-40190BF659EA}"/>
              </a:ext>
            </a:extLst>
          </p:cNvPr>
          <p:cNvSpPr/>
          <p:nvPr/>
        </p:nvSpPr>
        <p:spPr>
          <a:xfrm>
            <a:off x="8027426" y="5341767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SUPERVISED LEARNING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97AE34-B4A5-4FDC-8AD5-F994AA877F2F}"/>
              </a:ext>
            </a:extLst>
          </p:cNvPr>
          <p:cNvSpPr/>
          <p:nvPr/>
        </p:nvSpPr>
        <p:spPr>
          <a:xfrm>
            <a:off x="6844324" y="246165"/>
            <a:ext cx="2170240" cy="84459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A3E2F5-F6C7-4AE0-868C-A9750910E636}"/>
              </a:ext>
            </a:extLst>
          </p:cNvPr>
          <p:cNvCxnSpPr>
            <a:cxnSpLocks/>
          </p:cNvCxnSpPr>
          <p:nvPr/>
        </p:nvCxnSpPr>
        <p:spPr>
          <a:xfrm flipH="1" flipV="1">
            <a:off x="7401336" y="1462626"/>
            <a:ext cx="1" cy="56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16C386-0AD7-4FEC-BB69-4366C1EB4DAE}"/>
              </a:ext>
            </a:extLst>
          </p:cNvPr>
          <p:cNvCxnSpPr>
            <a:cxnSpLocks/>
          </p:cNvCxnSpPr>
          <p:nvPr/>
        </p:nvCxnSpPr>
        <p:spPr>
          <a:xfrm>
            <a:off x="7410861" y="1462626"/>
            <a:ext cx="3555672" cy="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DA039-A563-4A83-960D-C556EF5F9E5A}"/>
              </a:ext>
            </a:extLst>
          </p:cNvPr>
          <p:cNvSpPr/>
          <p:nvPr/>
        </p:nvSpPr>
        <p:spPr>
          <a:xfrm>
            <a:off x="10936839" y="1240127"/>
            <a:ext cx="1201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02019DA-18A4-4D47-8B3B-66B702017932}"/>
              </a:ext>
            </a:extLst>
          </p:cNvPr>
          <p:cNvSpPr/>
          <p:nvPr/>
        </p:nvSpPr>
        <p:spPr>
          <a:xfrm>
            <a:off x="630977" y="3932421"/>
            <a:ext cx="2106838" cy="78473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A3F9BF-F311-41AD-96BF-96370B57AF3F}"/>
              </a:ext>
            </a:extLst>
          </p:cNvPr>
          <p:cNvCxnSpPr>
            <a:stCxn id="43" idx="0"/>
            <a:endCxn id="9" idx="4"/>
          </p:cNvCxnSpPr>
          <p:nvPr/>
        </p:nvCxnSpPr>
        <p:spPr>
          <a:xfrm flipH="1" flipV="1">
            <a:off x="1672121" y="2662015"/>
            <a:ext cx="12275" cy="1270406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740BB9-F099-4A36-923D-D4768B8B3734}"/>
              </a:ext>
            </a:extLst>
          </p:cNvPr>
          <p:cNvCxnSpPr>
            <a:stCxn id="43" idx="0"/>
          </p:cNvCxnSpPr>
          <p:nvPr/>
        </p:nvCxnSpPr>
        <p:spPr>
          <a:xfrm flipV="1">
            <a:off x="1684396" y="2265239"/>
            <a:ext cx="2012877" cy="1667182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E7DE9D1-5F51-4ADB-B4DF-36107EAFBD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8710" y="1971588"/>
                <a:ext cx="1377404" cy="735346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2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Tw Cen MT" panose="020B0602020104020603" pitchFamily="34" charset="0"/>
                  <a:buNone/>
                </a:pPr>
                <a:r>
                  <a:rPr lang="en-US" dirty="0"/>
                  <a:t>Features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E7DE9D1-5F51-4ADB-B4DF-36107EAFB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10" y="1971588"/>
                <a:ext cx="1377404" cy="735346"/>
              </a:xfrm>
              <a:prstGeom prst="rect">
                <a:avLst/>
              </a:prstGeom>
              <a:blipFill>
                <a:blip r:embed="rId5"/>
                <a:stretch>
                  <a:fillRect l="-885" t="-9917" r="-5310" b="-1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00F719F-14A5-40CD-80C2-27E746BAC219}"/>
              </a:ext>
            </a:extLst>
          </p:cNvPr>
          <p:cNvSpPr txBox="1">
            <a:spLocks/>
          </p:cNvSpPr>
          <p:nvPr/>
        </p:nvSpPr>
        <p:spPr>
          <a:xfrm>
            <a:off x="271192" y="5855935"/>
            <a:ext cx="8444183" cy="88860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1800" b="1" dirty="0"/>
              <a:t>	Path 1: </a:t>
            </a:r>
            <a:r>
              <a:rPr lang="en-US" sz="1800" dirty="0"/>
              <a:t>Observed Data – Extract Features – Design Model – Fit the Model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sz="1800" b="1" dirty="0"/>
              <a:t>	Path 2: </a:t>
            </a:r>
            <a:r>
              <a:rPr lang="en-US" sz="1800" dirty="0"/>
              <a:t>Observed Data – Design Model – Fit the Model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DFFBBAA-449C-4385-899C-58E026FA5ADC}"/>
              </a:ext>
            </a:extLst>
          </p:cNvPr>
          <p:cNvCxnSpPr/>
          <p:nvPr/>
        </p:nvCxnSpPr>
        <p:spPr>
          <a:xfrm>
            <a:off x="381000" y="6023987"/>
            <a:ext cx="790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8D9722-066E-4585-AF33-6E391BDA065F}"/>
              </a:ext>
            </a:extLst>
          </p:cNvPr>
          <p:cNvCxnSpPr/>
          <p:nvPr/>
        </p:nvCxnSpPr>
        <p:spPr>
          <a:xfrm>
            <a:off x="381000" y="6470704"/>
            <a:ext cx="790575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933DD79-4452-4051-BE82-06103F0476F7}"/>
              </a:ext>
            </a:extLst>
          </p:cNvPr>
          <p:cNvCxnSpPr>
            <a:endCxn id="23" idx="2"/>
          </p:cNvCxnSpPr>
          <p:nvPr/>
        </p:nvCxnSpPr>
        <p:spPr>
          <a:xfrm flipV="1">
            <a:off x="9572628" y="3981810"/>
            <a:ext cx="0" cy="811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5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 animBg="1"/>
      <p:bldP spid="17" grpId="0"/>
      <p:bldP spid="18" grpId="0"/>
      <p:bldP spid="19" grpId="0"/>
      <p:bldP spid="21" grpId="0"/>
      <p:bldP spid="23" grpId="0" animBg="1"/>
      <p:bldP spid="26" grpId="0" animBg="1"/>
      <p:bldP spid="28" grpId="0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11B0-A04F-421A-897F-666A7652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0545-D2A5-4B32-9586-B1780F4EE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4464" y="2249424"/>
            <a:ext cx="4776536" cy="4023360"/>
          </a:xfrm>
        </p:spPr>
        <p:txBody>
          <a:bodyPr/>
          <a:lstStyle/>
          <a:p>
            <a:r>
              <a:rPr lang="en-US" dirty="0"/>
              <a:t>Dr. Catia Silva (KA-tee-uh SIL-</a:t>
            </a:r>
            <a:r>
              <a:rPr lang="en-US" dirty="0" err="1"/>
              <a:t>vuh</a:t>
            </a:r>
            <a:r>
              <a:rPr lang="en-US" dirty="0"/>
              <a:t>)</a:t>
            </a:r>
          </a:p>
          <a:p>
            <a:r>
              <a:rPr lang="en-US" dirty="0"/>
              <a:t>Lecturer in Electrical &amp; Computer Engineering Department</a:t>
            </a:r>
          </a:p>
          <a:p>
            <a:r>
              <a:rPr lang="en-US" dirty="0"/>
              <a:t>Joined UF July 15, 2019</a:t>
            </a:r>
          </a:p>
          <a:p>
            <a:r>
              <a:rPr lang="en-US" dirty="0"/>
              <a:t>Conducting research in Machine Learning &amp; Signal Processing since 2009</a:t>
            </a:r>
          </a:p>
          <a:p>
            <a:pPr lvl="1"/>
            <a:r>
              <a:rPr lang="en-US" dirty="0"/>
              <a:t>Conduct basic Machine Learning &amp; Pattern Recognition Research</a:t>
            </a:r>
          </a:p>
          <a:p>
            <a:pPr lvl="1"/>
            <a:r>
              <a:rPr lang="en-US" dirty="0"/>
              <a:t>Driven by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6F147-34D9-4F4D-ADBD-BDEB7C1A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EEL4930 Statistics for ECE, Fall 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4F0DE-DE10-480E-B9AE-FA0591F9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3</a:t>
            </a:fld>
            <a:endParaRPr lang="en-US" dirty="0"/>
          </a:p>
        </p:txBody>
      </p:sp>
      <p:pic>
        <p:nvPicPr>
          <p:cNvPr id="1028" name="Picture 4" descr="Image result for portugal">
            <a:extLst>
              <a:ext uri="{FF2B5EF4-FFF2-40B4-BE49-F238E27FC236}">
                <a16:creationId xmlns:a16="http://schemas.microsoft.com/office/drawing/2014/main" id="{2C467786-C8B3-4F4A-9502-6D0C96F7F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" r="1178"/>
          <a:stretch/>
        </p:blipFill>
        <p:spPr bwMode="auto">
          <a:xfrm>
            <a:off x="2741887" y="1920951"/>
            <a:ext cx="4052697" cy="153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rto portugal">
            <a:extLst>
              <a:ext uri="{FF2B5EF4-FFF2-40B4-BE49-F238E27FC236}">
                <a16:creationId xmlns:a16="http://schemas.microsoft.com/office/drawing/2014/main" id="{63023FC5-303D-4BF8-ADE1-7807636A1E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1"/>
          <a:stretch/>
        </p:blipFill>
        <p:spPr bwMode="auto">
          <a:xfrm>
            <a:off x="3183288" y="3547773"/>
            <a:ext cx="149991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D5B44E-B77A-4BCC-A402-BB8D4D933C6F}"/>
              </a:ext>
            </a:extLst>
          </p:cNvPr>
          <p:cNvSpPr txBox="1"/>
          <p:nvPr/>
        </p:nvSpPr>
        <p:spPr>
          <a:xfrm>
            <a:off x="3475043" y="3557785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1D098-B696-4F0A-8E8F-6A5554CABFAE}"/>
              </a:ext>
            </a:extLst>
          </p:cNvPr>
          <p:cNvSpPr txBox="1"/>
          <p:nvPr/>
        </p:nvSpPr>
        <p:spPr>
          <a:xfrm>
            <a:off x="820622" y="3986093"/>
            <a:ext cx="1286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Lello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bookstore</a:t>
            </a:r>
          </a:p>
        </p:txBody>
      </p:sp>
      <p:pic>
        <p:nvPicPr>
          <p:cNvPr id="1034" name="Picture 10" descr="Image result for portugal">
            <a:extLst>
              <a:ext uri="{FF2B5EF4-FFF2-40B4-BE49-F238E27FC236}">
                <a16:creationId xmlns:a16="http://schemas.microsoft.com/office/drawing/2014/main" id="{1B6B811B-5117-4A6A-976A-F884714E2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593" y="5330897"/>
            <a:ext cx="2325698" cy="108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id="{270CC265-8D92-4537-BA10-38C71797EF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3" t="16472" r="23195" b="23742"/>
          <a:stretch/>
        </p:blipFill>
        <p:spPr>
          <a:xfrm rot="5400000">
            <a:off x="4309476" y="4029674"/>
            <a:ext cx="2990543" cy="20267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194A25-9CB1-491D-8B10-131314D1A826}"/>
              </a:ext>
            </a:extLst>
          </p:cNvPr>
          <p:cNvSpPr txBox="1"/>
          <p:nvPr/>
        </p:nvSpPr>
        <p:spPr>
          <a:xfrm>
            <a:off x="5054789" y="3547773"/>
            <a:ext cx="149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Gainesville</a:t>
            </a: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AF91DD6E-44B5-4A5C-AB49-B1D8D95AD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3" y="4248979"/>
            <a:ext cx="1731068" cy="216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BBD84-6E80-403C-BB1D-802F00A18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29" y="4131970"/>
            <a:ext cx="1302164" cy="976624"/>
          </a:xfrm>
          <a:prstGeom prst="rect">
            <a:avLst/>
          </a:prstGeom>
        </p:spPr>
      </p:pic>
      <p:pic>
        <p:nvPicPr>
          <p:cNvPr id="3078" name="Picture 6" descr="Image result for big wave nazare surf competition">
            <a:extLst>
              <a:ext uri="{FF2B5EF4-FFF2-40B4-BE49-F238E27FC236}">
                <a16:creationId xmlns:a16="http://schemas.microsoft.com/office/drawing/2014/main" id="{62F83538-09E1-4638-BF97-B871DBA3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69" y="2212135"/>
            <a:ext cx="2945687" cy="16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325256-2D2B-44A8-AF67-7D04257F5C95}"/>
              </a:ext>
            </a:extLst>
          </p:cNvPr>
          <p:cNvSpPr txBox="1"/>
          <p:nvPr/>
        </p:nvSpPr>
        <p:spPr>
          <a:xfrm>
            <a:off x="755064" y="1951312"/>
            <a:ext cx="2182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80-foot wave,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Nazare</a:t>
            </a: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033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7075"/>
            <a:ext cx="10515600" cy="1325563"/>
          </a:xfrm>
        </p:spPr>
        <p:txBody>
          <a:bodyPr/>
          <a:lstStyle/>
          <a:p>
            <a:r>
              <a:rPr lang="en-US" dirty="0"/>
              <a:t>Matt Cook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year Ph.D. student</a:t>
            </a:r>
          </a:p>
          <a:p>
            <a:pPr lvl="1"/>
            <a:r>
              <a:rPr lang="en-US" sz="2000" dirty="0"/>
              <a:t>Research Assistant in Dr. Alina </a:t>
            </a:r>
            <a:r>
              <a:rPr lang="en-US" sz="2000" dirty="0" err="1"/>
              <a:t>Zare’s</a:t>
            </a:r>
            <a:r>
              <a:rPr lang="en-US" sz="2000" dirty="0"/>
              <a:t> research lab</a:t>
            </a:r>
            <a:endParaRPr lang="en-US" sz="1600" dirty="0"/>
          </a:p>
          <a:p>
            <a:pPr lvl="2"/>
            <a:r>
              <a:rPr lang="en-US" sz="1600" dirty="0"/>
              <a:t>Develop environmentally adaptive ATR</a:t>
            </a:r>
          </a:p>
          <a:p>
            <a:r>
              <a:rPr lang="en-US" sz="2400" dirty="0"/>
              <a:t>Previous</a:t>
            </a:r>
            <a:r>
              <a:rPr lang="en-US" sz="3200" dirty="0"/>
              <a:t> </a:t>
            </a:r>
            <a:r>
              <a:rPr lang="en-US" sz="2400" dirty="0"/>
              <a:t>school/work experience:</a:t>
            </a:r>
          </a:p>
          <a:p>
            <a:pPr lvl="1"/>
            <a:r>
              <a:rPr lang="en-US" sz="2000" dirty="0"/>
              <a:t>University of Missouri (2009 to 2015): B.S. in ECE &amp;M.S. in CE</a:t>
            </a:r>
          </a:p>
          <a:p>
            <a:pPr lvl="1"/>
            <a:r>
              <a:rPr lang="en-US" sz="2000" dirty="0"/>
              <a:t>Naval Surface Warfare Center – Panama City Division (2016 to Present):</a:t>
            </a:r>
          </a:p>
          <a:p>
            <a:pPr lvl="2"/>
            <a:r>
              <a:rPr lang="en-US" sz="1600" dirty="0"/>
              <a:t>Developed Automatic Target Recognition Software for Navy Applications</a:t>
            </a:r>
          </a:p>
          <a:p>
            <a:r>
              <a:rPr lang="en-US" sz="2400" dirty="0"/>
              <a:t>Research Interests:</a:t>
            </a:r>
          </a:p>
          <a:p>
            <a:pPr lvl="1"/>
            <a:r>
              <a:rPr lang="en-US" sz="2000" dirty="0"/>
              <a:t>Deep Learning</a:t>
            </a:r>
          </a:p>
          <a:p>
            <a:pPr lvl="1"/>
            <a:r>
              <a:rPr lang="en-US" sz="2000" dirty="0"/>
              <a:t>Competency Aware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46108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61F5-CC98-4676-A463-2E4CD18C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Website: Canvas &amp;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341E3-582D-4CBF-A119-1EC19CCD9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Syllabus (including approximate course schedule) can be found posted on Canvas.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Course Website</a:t>
            </a:r>
          </a:p>
          <a:p>
            <a:pPr marL="470916" lvl="1" indent="-342900">
              <a:buFont typeface="+mj-lt"/>
              <a:buAutoNum type="arabicPeriod"/>
            </a:pPr>
            <a:r>
              <a:rPr lang="en-US" dirty="0"/>
              <a:t>Canvas: will be used as a communication channel and to post grades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hlinkClick r:id="rId2"/>
              </a:rPr>
              <a:t>https://ufl.instructure.com/courses/395133 </a:t>
            </a:r>
            <a:endParaRPr lang="en-US" dirty="0"/>
          </a:p>
          <a:p>
            <a:pPr marL="470916" lvl="1" indent="-342900">
              <a:buFont typeface="+mj-lt"/>
              <a:buAutoNum type="arabicPeriod"/>
            </a:pPr>
            <a:r>
              <a:rPr lang="en-US" dirty="0"/>
              <a:t>GitHub: will be used to post all course materials (lectures, assignments &amp; project groups)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hlinkClick r:id="rId3"/>
              </a:rPr>
              <a:t>https://classroom.github.com/a/PEmVkUrE</a:t>
            </a:r>
            <a:r>
              <a:rPr lang="en-US" dirty="0"/>
              <a:t>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Prerequisites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Programing experience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 We will be programming in 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41377-4AFA-4628-811E-0FCEA0D82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0A8CD-67F9-4915-B17D-F29F5C28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6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3DFA-2B05-49F9-B4D3-C67796C3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 &amp; Software - </a:t>
            </a:r>
            <a:r>
              <a:rPr lang="en-US" sz="4400" dirty="0"/>
              <a:t>required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7A9D9-3CE4-4219-9CE2-A275F8F7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6D406-6E9E-471E-BF6E-CBD5ADF8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A8A93-5333-4075-95D5-0B8B845CE73B}"/>
              </a:ext>
            </a:extLst>
          </p:cNvPr>
          <p:cNvSpPr/>
          <p:nvPr/>
        </p:nvSpPr>
        <p:spPr>
          <a:xfrm>
            <a:off x="4769148" y="5788925"/>
            <a:ext cx="27905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Manning Publications MEAP Live Book</a:t>
            </a:r>
            <a:endParaRPr lang="en-US" sz="11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A99736F-BC3F-4BAB-BCD9-A05D144C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04" y="3408627"/>
            <a:ext cx="1793315" cy="23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C96D87-6AB2-4A0A-9A3A-8934BE1E8523}"/>
              </a:ext>
            </a:extLst>
          </p:cNvPr>
          <p:cNvSpPr/>
          <p:nvPr/>
        </p:nvSpPr>
        <p:spPr>
          <a:xfrm>
            <a:off x="4259415" y="2090486"/>
            <a:ext cx="3809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Deep Learning with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b="1" dirty="0"/>
              <a:t>Author: </a:t>
            </a:r>
            <a:r>
              <a:rPr lang="en-US" dirty="0"/>
              <a:t>Eli Stevens &amp; Luca </a:t>
            </a:r>
            <a:r>
              <a:rPr lang="en-US" dirty="0" err="1"/>
              <a:t>Antiga</a:t>
            </a:r>
            <a:endParaRPr lang="en-US" dirty="0"/>
          </a:p>
          <a:p>
            <a:r>
              <a:rPr lang="en-US" b="1" dirty="0"/>
              <a:t>Publisher: </a:t>
            </a:r>
            <a:r>
              <a:rPr lang="en-US" dirty="0"/>
              <a:t>Manning Publications</a:t>
            </a:r>
          </a:p>
          <a:p>
            <a:r>
              <a:rPr lang="en-US" b="1" dirty="0"/>
              <a:t>Year: </a:t>
            </a:r>
            <a:r>
              <a:rPr lang="en-US" dirty="0"/>
              <a:t>2006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A5E79E-AD0F-41C7-8404-492F73F61D19}"/>
              </a:ext>
            </a:extLst>
          </p:cNvPr>
          <p:cNvSpPr/>
          <p:nvPr/>
        </p:nvSpPr>
        <p:spPr>
          <a:xfrm>
            <a:off x="810540" y="5788925"/>
            <a:ext cx="26703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Register to Freely Access the PDF eBook</a:t>
            </a:r>
            <a:endParaRPr lang="en-US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7FDC4-81DF-4EE2-9696-48EB78202A18}"/>
              </a:ext>
            </a:extLst>
          </p:cNvPr>
          <p:cNvSpPr/>
          <p:nvPr/>
        </p:nvSpPr>
        <p:spPr>
          <a:xfrm>
            <a:off x="9267717" y="2079566"/>
            <a:ext cx="17933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Software: </a:t>
            </a:r>
            <a:r>
              <a:rPr lang="en-US" dirty="0"/>
              <a:t>Python 3.4.3+</a:t>
            </a:r>
          </a:p>
          <a:p>
            <a:pPr algn="ctr"/>
            <a:r>
              <a:rPr lang="en-US" dirty="0"/>
              <a:t>Git</a:t>
            </a:r>
          </a:p>
          <a:p>
            <a:pPr algn="ctr"/>
            <a:r>
              <a:rPr lang="en-US" dirty="0" err="1"/>
              <a:t>Pytorch</a:t>
            </a:r>
            <a:endParaRPr lang="en-US" dirty="0"/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D688B9-3E5E-48D9-B934-F6A3879C429B}"/>
              </a:ext>
            </a:extLst>
          </p:cNvPr>
          <p:cNvSpPr/>
          <p:nvPr/>
        </p:nvSpPr>
        <p:spPr>
          <a:xfrm>
            <a:off x="497089" y="2079566"/>
            <a:ext cx="35455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Python Machine Learning</a:t>
            </a:r>
          </a:p>
          <a:p>
            <a:r>
              <a:rPr lang="en-US" b="1" dirty="0"/>
              <a:t>Author: </a:t>
            </a:r>
            <a:r>
              <a:rPr lang="en-US" dirty="0"/>
              <a:t>Sebastian </a:t>
            </a:r>
            <a:r>
              <a:rPr lang="en-US" dirty="0" err="1"/>
              <a:t>Raschka</a:t>
            </a:r>
            <a:endParaRPr lang="en-US" dirty="0"/>
          </a:p>
          <a:p>
            <a:r>
              <a:rPr lang="en-US" b="1" dirty="0"/>
              <a:t>Publisher: </a:t>
            </a:r>
            <a:r>
              <a:rPr lang="en-US" dirty="0" err="1"/>
              <a:t>Packt</a:t>
            </a:r>
            <a:r>
              <a:rPr lang="en-US" dirty="0"/>
              <a:t> Publishing</a:t>
            </a:r>
          </a:p>
          <a:p>
            <a:r>
              <a:rPr lang="en-US" b="1" dirty="0"/>
              <a:t>Year: </a:t>
            </a:r>
            <a:r>
              <a:rPr lang="en-US" dirty="0"/>
              <a:t>2016</a:t>
            </a:r>
          </a:p>
        </p:txBody>
      </p:sp>
      <p:pic>
        <p:nvPicPr>
          <p:cNvPr id="1026" name="Picture 2" descr="Image result for Deep Learning with Pytorch o Eli Stevens and Luca Antiga">
            <a:extLst>
              <a:ext uri="{FF2B5EF4-FFF2-40B4-BE49-F238E27FC236}">
                <a16:creationId xmlns:a16="http://schemas.microsoft.com/office/drawing/2014/main" id="{58E1511F-839A-496C-A145-AB9504D63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991" y="3408627"/>
            <a:ext cx="1852017" cy="23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thub">
            <a:extLst>
              <a:ext uri="{FF2B5EF4-FFF2-40B4-BE49-F238E27FC236}">
                <a16:creationId xmlns:a16="http://schemas.microsoft.com/office/drawing/2014/main" id="{8CCD4289-EED5-4FAC-B3E1-8CD2FB901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460" y="4112332"/>
            <a:ext cx="889143" cy="85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torch">
            <a:extLst>
              <a:ext uri="{FF2B5EF4-FFF2-40B4-BE49-F238E27FC236}">
                <a16:creationId xmlns:a16="http://schemas.microsoft.com/office/drawing/2014/main" id="{DC7056CF-E5AB-4E77-9E6E-9BE5F0156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943" y="5096438"/>
            <a:ext cx="1574491" cy="71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thon 3+">
            <a:extLst>
              <a:ext uri="{FF2B5EF4-FFF2-40B4-BE49-F238E27FC236}">
                <a16:creationId xmlns:a16="http://schemas.microsoft.com/office/drawing/2014/main" id="{32C1F35F-A869-4B87-8176-FEC6734B4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00" y="3416699"/>
            <a:ext cx="2088148" cy="70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0BB67C57-8D9F-4292-AA18-F6795C110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960" y="4011599"/>
            <a:ext cx="1687665" cy="57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git">
            <a:extLst>
              <a:ext uri="{FF2B5EF4-FFF2-40B4-BE49-F238E27FC236}">
                <a16:creationId xmlns:a16="http://schemas.microsoft.com/office/drawing/2014/main" id="{04F55510-3E78-4AB2-BD67-71DE3BC56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046" y="4505207"/>
            <a:ext cx="889143" cy="5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97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3DFA-2B05-49F9-B4D3-C67796C3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 - </a:t>
            </a:r>
            <a:r>
              <a:rPr lang="en-US" sz="4400" dirty="0"/>
              <a:t>recommended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7A9D9-3CE4-4219-9CE2-A275F8F7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6D406-6E9E-471E-BF6E-CBD5ADF8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A8A93-5333-4075-95D5-0B8B845CE73B}"/>
              </a:ext>
            </a:extLst>
          </p:cNvPr>
          <p:cNvSpPr/>
          <p:nvPr/>
        </p:nvSpPr>
        <p:spPr>
          <a:xfrm>
            <a:off x="1024128" y="5959607"/>
            <a:ext cx="27905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Free PDF eBook provided by the author on his webpage</a:t>
            </a:r>
            <a:endParaRPr lang="en-US" sz="1100" dirty="0"/>
          </a:p>
        </p:txBody>
      </p:sp>
      <p:pic>
        <p:nvPicPr>
          <p:cNvPr id="2050" name="Picture 2" descr="Image result for bishop book">
            <a:extLst>
              <a:ext uri="{FF2B5EF4-FFF2-40B4-BE49-F238E27FC236}">
                <a16:creationId xmlns:a16="http://schemas.microsoft.com/office/drawing/2014/main" id="{0DE54493-E8B9-4172-B454-ABD5281E6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774" y="3635970"/>
            <a:ext cx="1721930" cy="23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C96D87-6AB2-4A0A-9A3A-8934BE1E8523}"/>
              </a:ext>
            </a:extLst>
          </p:cNvPr>
          <p:cNvSpPr/>
          <p:nvPr/>
        </p:nvSpPr>
        <p:spPr>
          <a:xfrm>
            <a:off x="860930" y="2079566"/>
            <a:ext cx="33581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Pattern Recognition and Machine Learning</a:t>
            </a:r>
          </a:p>
          <a:p>
            <a:r>
              <a:rPr lang="en-US" b="1" dirty="0"/>
              <a:t>Author: </a:t>
            </a:r>
            <a:r>
              <a:rPr lang="en-US" dirty="0"/>
              <a:t>Christopher Bishop</a:t>
            </a:r>
          </a:p>
          <a:p>
            <a:r>
              <a:rPr lang="en-US" b="1" dirty="0"/>
              <a:t>Publisher: </a:t>
            </a:r>
            <a:r>
              <a:rPr lang="en-US" dirty="0"/>
              <a:t>Springer</a:t>
            </a:r>
          </a:p>
          <a:p>
            <a:r>
              <a:rPr lang="en-US" b="1" dirty="0"/>
              <a:t>Year: </a:t>
            </a:r>
            <a:r>
              <a:rPr lang="en-US" dirty="0"/>
              <a:t>2006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7FDC4-81DF-4EE2-9696-48EB78202A18}"/>
              </a:ext>
            </a:extLst>
          </p:cNvPr>
          <p:cNvSpPr/>
          <p:nvPr/>
        </p:nvSpPr>
        <p:spPr>
          <a:xfrm>
            <a:off x="4508291" y="2081679"/>
            <a:ext cx="36972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Python Data Science Handbook</a:t>
            </a:r>
          </a:p>
          <a:p>
            <a:r>
              <a:rPr lang="en-US" b="1" dirty="0"/>
              <a:t>Author: </a:t>
            </a:r>
            <a:r>
              <a:rPr lang="en-US" dirty="0"/>
              <a:t>Jake </a:t>
            </a:r>
            <a:r>
              <a:rPr lang="en-US" dirty="0" err="1"/>
              <a:t>VanderPlas</a:t>
            </a:r>
            <a:endParaRPr lang="en-US" dirty="0"/>
          </a:p>
          <a:p>
            <a:r>
              <a:rPr lang="en-US" b="1" dirty="0"/>
              <a:t>Publisher: </a:t>
            </a:r>
            <a:r>
              <a:rPr lang="en-US" dirty="0"/>
              <a:t>O’Reilly Media</a:t>
            </a:r>
          </a:p>
          <a:p>
            <a:r>
              <a:rPr lang="en-US" b="1" dirty="0"/>
              <a:t>Year: </a:t>
            </a:r>
            <a:r>
              <a:rPr lang="en-US" dirty="0"/>
              <a:t>2017</a:t>
            </a:r>
          </a:p>
        </p:txBody>
      </p:sp>
      <p:pic>
        <p:nvPicPr>
          <p:cNvPr id="3" name="Picture 2" descr="Image result for Python Data Science Handbook.">
            <a:extLst>
              <a:ext uri="{FF2B5EF4-FFF2-40B4-BE49-F238E27FC236}">
                <a16:creationId xmlns:a16="http://schemas.microsoft.com/office/drawing/2014/main" id="{2945BD8A-D426-442F-9E40-85ABE46B8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887" y="3552718"/>
            <a:ext cx="1822225" cy="240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A4DF05-1D0A-480A-8AF6-6FC51B0B05BA}"/>
              </a:ext>
            </a:extLst>
          </p:cNvPr>
          <p:cNvSpPr/>
          <p:nvPr/>
        </p:nvSpPr>
        <p:spPr>
          <a:xfrm>
            <a:off x="4842932" y="5959607"/>
            <a:ext cx="27905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https://jakevdp.github.io/PythonDataScienceHandbook/</a:t>
            </a:r>
            <a:endParaRPr lang="en-US" sz="11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20B56C-8019-4989-8A63-B32B07EFB8B8}"/>
              </a:ext>
            </a:extLst>
          </p:cNvPr>
          <p:cNvSpPr/>
          <p:nvPr/>
        </p:nvSpPr>
        <p:spPr>
          <a:xfrm>
            <a:off x="8316286" y="2079566"/>
            <a:ext cx="3697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Deep Learning</a:t>
            </a:r>
          </a:p>
          <a:p>
            <a:r>
              <a:rPr lang="en-US" b="1" dirty="0"/>
              <a:t>Author: </a:t>
            </a:r>
            <a:r>
              <a:rPr lang="en-US" dirty="0"/>
              <a:t>Ian Goodfellow et al.</a:t>
            </a:r>
          </a:p>
          <a:p>
            <a:r>
              <a:rPr lang="en-US" b="1" dirty="0"/>
              <a:t>Publisher: </a:t>
            </a:r>
            <a:r>
              <a:rPr lang="en-US" dirty="0"/>
              <a:t>MIT Press</a:t>
            </a:r>
          </a:p>
          <a:p>
            <a:r>
              <a:rPr lang="en-US" b="1" dirty="0"/>
              <a:t>Year: </a:t>
            </a:r>
            <a:r>
              <a:rPr lang="en-US" dirty="0"/>
              <a:t>2016</a:t>
            </a:r>
          </a:p>
        </p:txBody>
      </p:sp>
      <p:pic>
        <p:nvPicPr>
          <p:cNvPr id="7" name="Picture 4" descr="Image result for deep learning ian goodfellow">
            <a:extLst>
              <a:ext uri="{FF2B5EF4-FFF2-40B4-BE49-F238E27FC236}">
                <a16:creationId xmlns:a16="http://schemas.microsoft.com/office/drawing/2014/main" id="{5A94A750-EE33-4BA0-8B07-9E243CEAB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270" y="3429000"/>
            <a:ext cx="1721930" cy="230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3D38BFF-52B9-4A9D-8504-BFA6867CB331}"/>
              </a:ext>
            </a:extLst>
          </p:cNvPr>
          <p:cNvSpPr/>
          <p:nvPr/>
        </p:nvSpPr>
        <p:spPr>
          <a:xfrm>
            <a:off x="8661736" y="5959607"/>
            <a:ext cx="27905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7"/>
              </a:rPr>
              <a:t>http://www.deeplearningbook.org/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17214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A00D-F2B0-43C3-9C94-15E903C5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1D3F3-1CE7-4F78-BB05-32ED34687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 laptop with Python 3.4.3 or later and Anaconda installed will be required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Accept invitation to join GitHub Classroom “MachineLearning-S20” in order to access course materials.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Accept “Welcome to GitHub Classroom” assignment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Select your name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https://classroom.github.com/a/PEmVkUrE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5BA59-2799-4293-AE15-A4A6C18A9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B93AB-8362-4C3C-AF86-CB044E11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95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764E5-9CAB-4D2A-8557-851E41A1F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5525-7278-498F-B4D2-68D3C3FDE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57137"/>
            <a:ext cx="9720071" cy="435222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Grade will be based 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Homework (30%)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Lab Assignments (20%)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Midterm Exam (20%)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Project (10%)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Final Exam (20%)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Individual assignments will be normalized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Final grades will be curved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During the semester, we will have: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~ 8 Homework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~ 4 Lab Assignments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We will provide assignment solutions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0531A-65C2-4A6B-81DC-A40DFB6E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6400A-33DF-4524-A480-4F1116FD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12F23B-9FA7-40E4-8AB2-52708CB95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434097"/>
              </p:ext>
            </p:extLst>
          </p:nvPr>
        </p:nvGraphicFramePr>
        <p:xfrm>
          <a:off x="7607639" y="1723603"/>
          <a:ext cx="3560233" cy="3887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114">
                  <a:extLst>
                    <a:ext uri="{9D8B030D-6E8A-4147-A177-3AD203B41FA5}">
                      <a16:colId xmlns:a16="http://schemas.microsoft.com/office/drawing/2014/main" val="4162162455"/>
                    </a:ext>
                  </a:extLst>
                </a:gridCol>
                <a:gridCol w="796731">
                  <a:extLst>
                    <a:ext uri="{9D8B030D-6E8A-4147-A177-3AD203B41FA5}">
                      <a16:colId xmlns:a16="http://schemas.microsoft.com/office/drawing/2014/main" val="3160017064"/>
                    </a:ext>
                  </a:extLst>
                </a:gridCol>
                <a:gridCol w="1669388">
                  <a:extLst>
                    <a:ext uri="{9D8B030D-6E8A-4147-A177-3AD203B41FA5}">
                      <a16:colId xmlns:a16="http://schemas.microsoft.com/office/drawing/2014/main" val="783099211"/>
                    </a:ext>
                  </a:extLst>
                </a:gridCol>
              </a:tblGrid>
              <a:tr h="4420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Percent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Grade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Grade Points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500908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93.4 - 100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568708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90.0 - 93.3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A-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785004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86.7 - 89.9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B+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3.33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0984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83.4 - 86.6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380736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80.0 - 83.3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B-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763395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76.7 - 79.9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C+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2.33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4785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73.4 - 76.6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988037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70.0 - 73.3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C-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614018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66.7 - 69.9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D+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1.33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28060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63.4 - 66.6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715702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60.0 - 63.3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D-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993321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0 - 59.9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77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2629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2">
      <a:majorFont>
        <a:latin typeface="Book Antiqua"/>
        <a:ea typeface=""/>
        <a:cs typeface=""/>
      </a:majorFont>
      <a:minorFont>
        <a:latin typeface="Palatino Linotype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1283</Words>
  <Application>Microsoft Office PowerPoint</Application>
  <PresentationFormat>Widescreen</PresentationFormat>
  <Paragraphs>303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Book Antiqua</vt:lpstr>
      <vt:lpstr>Calibri</vt:lpstr>
      <vt:lpstr>Cambria Math</vt:lpstr>
      <vt:lpstr>Palatino Linotype</vt:lpstr>
      <vt:lpstr>Times New Roman</vt:lpstr>
      <vt:lpstr>Tw Cen MT</vt:lpstr>
      <vt:lpstr>Wingdings</vt:lpstr>
      <vt:lpstr>Wingdings 3</vt:lpstr>
      <vt:lpstr>Integral</vt:lpstr>
      <vt:lpstr>Machine Learning</vt:lpstr>
      <vt:lpstr>Instructors</vt:lpstr>
      <vt:lpstr>About ME</vt:lpstr>
      <vt:lpstr>Matt Cook</vt:lpstr>
      <vt:lpstr>Course Website: Canvas &amp; GitHUB</vt:lpstr>
      <vt:lpstr>Textbooks &amp; Software - required</vt:lpstr>
      <vt:lpstr>Textbooks - recommended</vt:lpstr>
      <vt:lpstr>Other Materials</vt:lpstr>
      <vt:lpstr>Grading</vt:lpstr>
      <vt:lpstr>What is Machine Learning?</vt:lpstr>
      <vt:lpstr>What is Machine Learning?</vt:lpstr>
      <vt:lpstr>Sub-Areas of ML</vt:lpstr>
      <vt:lpstr>The Machine Learning Process</vt:lpstr>
      <vt:lpstr>Supervised Learning</vt:lpstr>
      <vt:lpstr>Supervised Learning</vt:lpstr>
      <vt:lpstr>Supervised Learning</vt:lpstr>
      <vt:lpstr>Supervised Learning</vt:lpstr>
      <vt:lpstr>What are the challenges?</vt:lpstr>
      <vt:lpstr>Unsupervised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Machine Learning?</dc:title>
  <dc:creator>Silva,Catia S</dc:creator>
  <cp:lastModifiedBy>Catia S. Silva</cp:lastModifiedBy>
  <cp:revision>87</cp:revision>
  <dcterms:created xsi:type="dcterms:W3CDTF">2019-07-24T18:55:17Z</dcterms:created>
  <dcterms:modified xsi:type="dcterms:W3CDTF">2020-01-03T20:48:22Z</dcterms:modified>
</cp:coreProperties>
</file>